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1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3726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953C6-B09A-4550-A819-F279CCF96049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57E72-3999-41FF-833C-875B29CD8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8504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3EBC-BA0C-49C0-B027-4583D000369B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F13E-F668-4E6C-A246-45A72967DA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7752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3EBC-BA0C-49C0-B027-4583D000369B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F13E-F668-4E6C-A246-45A72967DA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5926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3EBC-BA0C-49C0-B027-4583D000369B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F13E-F668-4E6C-A246-45A72967DA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360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3EBC-BA0C-49C0-B027-4583D000369B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F13E-F668-4E6C-A246-45A72967DA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1980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3EBC-BA0C-49C0-B027-4583D000369B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F13E-F668-4E6C-A246-45A72967DA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572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3EBC-BA0C-49C0-B027-4583D000369B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F13E-F668-4E6C-A246-45A72967DA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2622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3EBC-BA0C-49C0-B027-4583D000369B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F13E-F668-4E6C-A246-45A72967DA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9233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3EBC-BA0C-49C0-B027-4583D000369B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F13E-F668-4E6C-A246-45A72967DA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637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3EBC-BA0C-49C0-B027-4583D000369B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F13E-F668-4E6C-A246-45A72967DA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5681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3EBC-BA0C-49C0-B027-4583D000369B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F13E-F668-4E6C-A246-45A72967DA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9410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3EBC-BA0C-49C0-B027-4583D000369B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F13E-F668-4E6C-A246-45A72967DA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8015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C3EBC-BA0C-49C0-B027-4583D000369B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CF13E-F668-4E6C-A246-45A72967DA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078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7224" y="931772"/>
            <a:ext cx="6870810" cy="38648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0629" y="5115851"/>
            <a:ext cx="9144000" cy="1076864"/>
          </a:xfrm>
        </p:spPr>
        <p:txBody>
          <a:bodyPr anchor="ctr"/>
          <a:lstStyle/>
          <a:p>
            <a:r>
              <a:rPr lang="ru-RU" b="1" dirty="0" smtClean="0">
                <a:latin typeface="Helvetica CY" panose="02000400000000000000" pitchFamily="2" charset="0"/>
              </a:rPr>
              <a:t>Блокадный хлеб</a:t>
            </a:r>
            <a:endParaRPr lang="ru-RU" b="1" dirty="0">
              <a:latin typeface="Helvetica CY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374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639888"/>
            <a:ext cx="3205316" cy="33954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4623" y="1318313"/>
            <a:ext cx="4572000" cy="109123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Helvetica CY" panose="02000400000000000000" pitchFamily="2" charset="0"/>
              </a:rPr>
              <a:t>Начало войны</a:t>
            </a:r>
            <a:endParaRPr lang="ru-RU" dirty="0">
              <a:latin typeface="Helvetica CY" panose="020004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623" y="3016044"/>
            <a:ext cx="6263148" cy="2720101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latin typeface="Helvetica CY" panose="02000400000000000000" pitchFamily="2" charset="0"/>
              </a:rPr>
              <a:t>1941 года войска вермахта стремительно продвигались на восток нашей страны </a:t>
            </a:r>
          </a:p>
          <a:p>
            <a:pPr algn="l"/>
            <a:endParaRPr lang="ru-RU" dirty="0" smtClean="0">
              <a:latin typeface="Helvetica CY" panose="02000400000000000000" pitchFamily="2" charset="0"/>
            </a:endParaRPr>
          </a:p>
          <a:p>
            <a:pPr algn="l"/>
            <a:r>
              <a:rPr lang="ru-RU" dirty="0" smtClean="0">
                <a:latin typeface="Helvetica CY" panose="02000400000000000000" pitchFamily="2" charset="0"/>
              </a:rPr>
              <a:t>Летом-осенью фашисты подошли к Ленинграду, правда, на взятие города сил не осталось. Тогда они взяли город в кольцо блокады, которая продлилась 872 дня</a:t>
            </a:r>
          </a:p>
        </p:txBody>
      </p:sp>
    </p:spTree>
    <p:extLst>
      <p:ext uri="{BB962C8B-B14F-4D97-AF65-F5344CB8AC3E}">
        <p14:creationId xmlns:p14="http://schemas.microsoft.com/office/powerpoint/2010/main" xmlns="" val="67230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1043" y="0"/>
            <a:ext cx="5830957" cy="55102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3015" y="1232643"/>
            <a:ext cx="6801853" cy="907425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Helvetica CY" panose="02000400000000000000" pitchFamily="2" charset="0"/>
              </a:rPr>
              <a:t>Блокада Ленинграда</a:t>
            </a:r>
            <a:endParaRPr lang="ru-RU" sz="4800" b="1" dirty="0">
              <a:latin typeface="Helvetica CY" panose="020004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028" y="2656780"/>
            <a:ext cx="6382248" cy="3691147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latin typeface="Helvetica CY" panose="02000400000000000000" pitchFamily="2" charset="0"/>
              </a:rPr>
              <a:t>Перед самой блокадой из города вывезли заводы, музейные ценности</a:t>
            </a:r>
          </a:p>
          <a:p>
            <a:pPr algn="r"/>
            <a:endParaRPr lang="ru-RU" dirty="0" smtClean="0">
              <a:latin typeface="Helvetica CY" panose="02000400000000000000" pitchFamily="2" charset="0"/>
            </a:endParaRPr>
          </a:p>
          <a:p>
            <a:pPr algn="r"/>
            <a:r>
              <a:rPr lang="ru-RU" dirty="0" smtClean="0">
                <a:latin typeface="Helvetica CY" panose="02000400000000000000" pitchFamily="2" charset="0"/>
              </a:rPr>
              <a:t>Ленинградцы </a:t>
            </a:r>
            <a:r>
              <a:rPr lang="ru-RU" b="1" dirty="0" smtClean="0">
                <a:latin typeface="Helvetica CY" panose="02000400000000000000" pitchFamily="2" charset="0"/>
              </a:rPr>
              <a:t>900 дней </a:t>
            </a:r>
            <a:r>
              <a:rPr lang="ru-RU" dirty="0" smtClean="0">
                <a:latin typeface="Helvetica CY" panose="02000400000000000000" pitchFamily="2" charset="0"/>
              </a:rPr>
              <a:t>боролись с голодом, холодом, </a:t>
            </a:r>
            <a:r>
              <a:rPr lang="ru-RU" dirty="0" err="1" smtClean="0">
                <a:latin typeface="Helvetica CY" panose="02000400000000000000" pitchFamily="2" charset="0"/>
              </a:rPr>
              <a:t>вражескимими</a:t>
            </a:r>
            <a:r>
              <a:rPr lang="ru-RU" dirty="0" smtClean="0">
                <a:latin typeface="Helvetica CY" panose="02000400000000000000" pitchFamily="2" charset="0"/>
              </a:rPr>
              <a:t> снарядами</a:t>
            </a:r>
          </a:p>
          <a:p>
            <a:pPr algn="r"/>
            <a:endParaRPr lang="ru-RU" dirty="0" smtClean="0">
              <a:latin typeface="Helvetica CY" panose="02000400000000000000" pitchFamily="2" charset="0"/>
            </a:endParaRPr>
          </a:p>
          <a:p>
            <a:pPr algn="r"/>
            <a:r>
              <a:rPr lang="ru-RU" dirty="0" smtClean="0">
                <a:latin typeface="Helvetica CY" panose="02000400000000000000" pitchFamily="2" charset="0"/>
              </a:rPr>
              <a:t>Важным ресурсом для горожан стал хлеб, на котором держалась жизнь города. Именно кусочек хлеба стал символом блокады</a:t>
            </a:r>
            <a:endParaRPr lang="ru-RU" dirty="0">
              <a:latin typeface="Helvetica CY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53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5432" y="654252"/>
            <a:ext cx="6381135" cy="41158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845998"/>
            <a:ext cx="9144000" cy="963408"/>
          </a:xfrm>
        </p:spPr>
        <p:txBody>
          <a:bodyPr>
            <a:normAutofit fontScale="90000"/>
          </a:bodyPr>
          <a:lstStyle/>
          <a:p>
            <a:r>
              <a:rPr lang="ru-RU" sz="6300" b="1" dirty="0" err="1" smtClean="0">
                <a:solidFill>
                  <a:schemeClr val="bg1"/>
                </a:solidFill>
                <a:latin typeface="Helvetica CY" panose="02000400000000000000" pitchFamily="2" charset="0"/>
              </a:rPr>
              <a:t>Бадаевские</a:t>
            </a:r>
            <a:r>
              <a:rPr lang="ru-RU" sz="6300" b="1" dirty="0" smtClean="0">
                <a:solidFill>
                  <a:schemeClr val="bg1"/>
                </a:solidFill>
                <a:latin typeface="Helvetica CY" panose="02000400000000000000" pitchFamily="2" charset="0"/>
              </a:rPr>
              <a:t> склады</a:t>
            </a:r>
            <a:endParaRPr lang="ru-RU" sz="6300" b="1" dirty="0">
              <a:solidFill>
                <a:schemeClr val="bg1"/>
              </a:solidFill>
              <a:latin typeface="Helvetica CY" panose="020004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113747"/>
            <a:ext cx="9144000" cy="1655762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Helvetica CY" panose="02000400000000000000" pitchFamily="2" charset="0"/>
              </a:rPr>
              <a:t>Перед началом блокады по наводке немецкая авиация совершила налет на ленинградские </a:t>
            </a:r>
            <a:r>
              <a:rPr lang="ru-RU" sz="2200" dirty="0" err="1" smtClean="0">
                <a:latin typeface="Helvetica CY" panose="02000400000000000000" pitchFamily="2" charset="0"/>
              </a:rPr>
              <a:t>Бадаевские</a:t>
            </a:r>
            <a:r>
              <a:rPr lang="ru-RU" sz="2200" dirty="0" smtClean="0">
                <a:latin typeface="Helvetica CY" panose="02000400000000000000" pitchFamily="2" charset="0"/>
              </a:rPr>
              <a:t> склады. После 23 немецких бомбардировок в одночасье выгорело свыше 3 тысяч тонн муки.</a:t>
            </a:r>
            <a:endParaRPr lang="ru-RU" sz="2200" dirty="0">
              <a:latin typeface="Helvetica CY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603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587" y="2494631"/>
            <a:ext cx="4876800" cy="27241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973393"/>
            <a:ext cx="9144000" cy="83558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Helvetica CY" panose="02000400000000000000" pitchFamily="2" charset="0"/>
              </a:rPr>
              <a:t>Хлебные карточки</a:t>
            </a:r>
            <a:endParaRPr lang="ru-RU" b="1" dirty="0">
              <a:latin typeface="Helvetica CY" panose="020004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79688" y="2404137"/>
            <a:ext cx="5860026" cy="3819678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r>
              <a:rPr lang="ru-RU" sz="2200" dirty="0" smtClean="0">
                <a:latin typeface="Helvetica CY" panose="02000400000000000000" pitchFamily="2" charset="0"/>
              </a:rPr>
              <a:t>Ленинград окружен, продовольствия брать неоткуда.</a:t>
            </a:r>
          </a:p>
          <a:p>
            <a:pPr algn="l">
              <a:lnSpc>
                <a:spcPct val="110000"/>
              </a:lnSpc>
            </a:pPr>
            <a:r>
              <a:rPr lang="ru-RU" sz="2200" dirty="0" smtClean="0">
                <a:latin typeface="Helvetica CY" panose="02000400000000000000" pitchFamily="2" charset="0"/>
              </a:rPr>
              <a:t> С 18 июля ввели карточки, а с 8 сентября хлебная порция стала систематически снижаться.</a:t>
            </a:r>
          </a:p>
          <a:p>
            <a:pPr algn="l">
              <a:lnSpc>
                <a:spcPct val="110000"/>
              </a:lnSpc>
            </a:pPr>
            <a:r>
              <a:rPr lang="ru-RU" sz="2200" dirty="0" smtClean="0">
                <a:latin typeface="Helvetica CY" panose="02000400000000000000" pitchFamily="2" charset="0"/>
              </a:rPr>
              <a:t>Всего снижений было 5, и с 800 июльских граммов порция упала до 200 граммов для рабочих и 125 граммов для остальных.</a:t>
            </a:r>
            <a:endParaRPr lang="ru-RU" sz="2200" dirty="0">
              <a:latin typeface="Helvetica CY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531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096000" cy="40481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41290" y="855406"/>
            <a:ext cx="9144000" cy="90441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Helvetica CY" panose="02000400000000000000" pitchFamily="2" charset="0"/>
              </a:rPr>
              <a:t>Состав хлеба</a:t>
            </a:r>
            <a:endParaRPr lang="ru-RU" b="1" dirty="0">
              <a:latin typeface="Helvetica CY" panose="020004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07509" y="2192594"/>
            <a:ext cx="5034117" cy="432737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latin typeface="Helvetica CY" panose="02000400000000000000" pitchFamily="2" charset="0"/>
              </a:rPr>
              <a:t>Изначально хлеб делался, как и сейчас, но со временем, когда муки становилось все меньше, хлеб приобретал блокадные черты.</a:t>
            </a:r>
          </a:p>
          <a:p>
            <a:pPr algn="l"/>
            <a:r>
              <a:rPr lang="ru-RU" dirty="0" smtClean="0">
                <a:latin typeface="Helvetica CY" panose="02000400000000000000" pitchFamily="2" charset="0"/>
              </a:rPr>
              <a:t>«Стандартный» состав был следующим: ржаная мука – до 75%, пищевая целлюлоза – до 10%, остальное – это обойная пыль, выбойка из мешков или хвоя.</a:t>
            </a:r>
          </a:p>
          <a:p>
            <a:pPr algn="l"/>
            <a:r>
              <a:rPr lang="ru-RU" dirty="0" smtClean="0">
                <a:latin typeface="Helvetica CY" panose="02000400000000000000" pitchFamily="2" charset="0"/>
              </a:rPr>
              <a:t>Так же в ход могли пойти лебеда, древесная кора, сосновый луб и т.д.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871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7097" y="779710"/>
            <a:ext cx="4817806" cy="36431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5424" y="3403227"/>
            <a:ext cx="8523632" cy="923994"/>
          </a:xfrm>
        </p:spPr>
        <p:txBody>
          <a:bodyPr>
            <a:normAutofit/>
          </a:bodyPr>
          <a:lstStyle/>
          <a:p>
            <a:r>
              <a:rPr lang="ru-RU" sz="5700" b="1" dirty="0" smtClean="0">
                <a:solidFill>
                  <a:schemeClr val="bg1"/>
                </a:solidFill>
                <a:latin typeface="Helvetica CY" panose="02000400000000000000" pitchFamily="2" charset="0"/>
              </a:rPr>
              <a:t>Дорога жизни </a:t>
            </a:r>
            <a:endParaRPr lang="ru-RU" sz="5700" b="1" dirty="0">
              <a:solidFill>
                <a:schemeClr val="bg1"/>
              </a:solidFill>
              <a:latin typeface="Helvetica CY" panose="020004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606" y="4858108"/>
            <a:ext cx="5171768" cy="2152293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ru-RU" sz="2000" dirty="0" smtClean="0">
                <a:latin typeface="Helvetica CY" panose="02000400000000000000" pitchFamily="2" charset="0"/>
              </a:rPr>
              <a:t>«Дорога жизни» – во время войны единственная магистраль через Ладожское озеро, связывавшая с 12 сентября 1941 по март 1943 блокадный Ленинград со страной. 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184490" y="4858108"/>
            <a:ext cx="5171768" cy="2152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2000" dirty="0" smtClean="0">
                <a:latin typeface="Helvetica CY" panose="02000400000000000000" pitchFamily="2" charset="0"/>
              </a:rPr>
              <a:t>Хлеб даже доставали со дня Ладожского озера – из кузовов утонувших машин. В центре мука была еще сухая, а мокрую сушили и эту корку перемалывали для производства хлеба</a:t>
            </a:r>
            <a:endParaRPr lang="ru-RU" sz="2000" dirty="0">
              <a:latin typeface="Helvetica CY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976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9948" y="1615929"/>
            <a:ext cx="5309420" cy="31524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5464" y="450355"/>
            <a:ext cx="9144000" cy="983073"/>
          </a:xfrm>
        </p:spPr>
        <p:txBody>
          <a:bodyPr>
            <a:normAutofit/>
          </a:bodyPr>
          <a:lstStyle/>
          <a:p>
            <a:r>
              <a:rPr lang="ru-RU" sz="6200" dirty="0" err="1" smtClean="0">
                <a:latin typeface="Helvetica CY" panose="02000400000000000000" pitchFamily="2" charset="0"/>
              </a:rPr>
              <a:t>Кютинен</a:t>
            </a:r>
            <a:r>
              <a:rPr lang="ru-RU" sz="6200" dirty="0" smtClean="0">
                <a:latin typeface="Helvetica CY" panose="02000400000000000000" pitchFamily="2" charset="0"/>
              </a:rPr>
              <a:t> </a:t>
            </a:r>
            <a:endParaRPr lang="ru-RU" sz="6200" dirty="0">
              <a:latin typeface="Helvetica CY" panose="020004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51754" y="4960738"/>
            <a:ext cx="5599471" cy="136140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>
                <a:latin typeface="Helvetica CY" panose="02000400000000000000" pitchFamily="2" charset="0"/>
              </a:rPr>
              <a:t>Даниил Иванович </a:t>
            </a:r>
            <a:r>
              <a:rPr lang="ru-RU" dirty="0" err="1" smtClean="0">
                <a:latin typeface="Helvetica CY" panose="02000400000000000000" pitchFamily="2" charset="0"/>
              </a:rPr>
              <a:t>Кютинен</a:t>
            </a:r>
            <a:r>
              <a:rPr lang="ru-RU" dirty="0" smtClean="0">
                <a:latin typeface="Helvetica CY" panose="02000400000000000000" pitchFamily="2" charset="0"/>
              </a:rPr>
              <a:t> – ленинградский пекарь. 3 февраля 1942 года, в первую и самую суровую зиму, он умер прямо на рабочем месте от истощения. Умер, но не взял ни крохи блокадного хлеба себе.</a:t>
            </a:r>
            <a:endParaRPr lang="ru-RU" dirty="0">
              <a:latin typeface="Helvetica CY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535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5078" y="0"/>
            <a:ext cx="6676922" cy="45021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592825" y="1061881"/>
            <a:ext cx="9144000" cy="1238663"/>
          </a:xfrm>
        </p:spPr>
        <p:txBody>
          <a:bodyPr/>
          <a:lstStyle/>
          <a:p>
            <a:r>
              <a:rPr lang="ru-RU" dirty="0" smtClean="0">
                <a:latin typeface="Helvetica CY" panose="02000400000000000000" pitchFamily="2" charset="0"/>
              </a:rPr>
              <a:t>Кошки</a:t>
            </a:r>
            <a:endParaRPr lang="ru-RU" dirty="0">
              <a:latin typeface="Helvetica CY" panose="020004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9703" y="2379200"/>
            <a:ext cx="4325374" cy="4119921"/>
          </a:xfrm>
        </p:spPr>
        <p:txBody>
          <a:bodyPr>
            <a:normAutofit/>
          </a:bodyPr>
          <a:lstStyle/>
          <a:p>
            <a:pPr algn="r"/>
            <a:r>
              <a:rPr lang="ru-RU" sz="2200" dirty="0" smtClean="0">
                <a:latin typeface="Helvetica CY" panose="02000400000000000000" pitchFamily="2" charset="0"/>
              </a:rPr>
              <a:t>Сначала с улиц города исчезли бродячие животные, а чуть позже пришла очередь и домашних. Уже весной 1942 года в Ленинграде не осталось кошек. Были выловлены голуби и вороны.</a:t>
            </a:r>
          </a:p>
          <a:p>
            <a:pPr algn="r"/>
            <a:r>
              <a:rPr lang="ru-RU" sz="2200" dirty="0" smtClean="0">
                <a:latin typeface="Helvetica CY" panose="02000400000000000000" pitchFamily="2" charset="0"/>
              </a:rPr>
              <a:t>Отсутствие кошек привело к нашествию крыс. После прорыва блокады в город на Неве прибыло 4 вагона дымчатых кошек, выписанных из Ярославской области.</a:t>
            </a:r>
            <a:endParaRPr lang="ru-RU" sz="2200" dirty="0">
              <a:latin typeface="Helvetica CY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513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390</Words>
  <Application>Microsoft Office PowerPoint</Application>
  <PresentationFormat>Произвольный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Блокадный хлеб</vt:lpstr>
      <vt:lpstr>Начало войны</vt:lpstr>
      <vt:lpstr>Блокада Ленинграда</vt:lpstr>
      <vt:lpstr>Бадаевские склады</vt:lpstr>
      <vt:lpstr>Хлебные карточки</vt:lpstr>
      <vt:lpstr>Состав хлеба</vt:lpstr>
      <vt:lpstr>Дорога жизни </vt:lpstr>
      <vt:lpstr>Кютинен </vt:lpstr>
      <vt:lpstr>Кошки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ЭКЗАМЕН</cp:lastModifiedBy>
  <cp:revision>16</cp:revision>
  <dcterms:created xsi:type="dcterms:W3CDTF">2021-01-25T19:48:49Z</dcterms:created>
  <dcterms:modified xsi:type="dcterms:W3CDTF">2021-01-26T05:38:00Z</dcterms:modified>
</cp:coreProperties>
</file>