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6" r:id="rId5"/>
    <p:sldId id="268" r:id="rId6"/>
    <p:sldId id="269" r:id="rId7"/>
    <p:sldId id="271" r:id="rId8"/>
    <p:sldId id="272" r:id="rId9"/>
    <p:sldId id="273" r:id="rId10"/>
    <p:sldId id="274" r:id="rId11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3DA8DBD-CE75-4997-AFA8-0C4FD0F2D919}">
          <p14:sldIdLst>
            <p14:sldId id="258"/>
            <p14:sldId id="259"/>
            <p14:sldId id="264"/>
            <p14:sldId id="266"/>
            <p14:sldId id="268"/>
            <p14:sldId id="269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B10F8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F76-6B39-4A50-A4D1-F06806529FEC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1946-DBEE-4410-AEC6-2E64A3D2C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56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F76-6B39-4A50-A4D1-F06806529FEC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1946-DBEE-4410-AEC6-2E64A3D2C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77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F76-6B39-4A50-A4D1-F06806529FEC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1946-DBEE-4410-AEC6-2E64A3D2C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16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F76-6B39-4A50-A4D1-F06806529FEC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1946-DBEE-4410-AEC6-2E64A3D2C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65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F76-6B39-4A50-A4D1-F06806529FEC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1946-DBEE-4410-AEC6-2E64A3D2C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25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F76-6B39-4A50-A4D1-F06806529FEC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1946-DBEE-4410-AEC6-2E64A3D2C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7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F76-6B39-4A50-A4D1-F06806529FEC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1946-DBEE-4410-AEC6-2E64A3D2C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26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F76-6B39-4A50-A4D1-F06806529FEC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1946-DBEE-4410-AEC6-2E64A3D2C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8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F76-6B39-4A50-A4D1-F06806529FEC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1946-DBEE-4410-AEC6-2E64A3D2C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76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F76-6B39-4A50-A4D1-F06806529FEC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1946-DBEE-4410-AEC6-2E64A3D2C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07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F76-6B39-4A50-A4D1-F06806529FEC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1946-DBEE-4410-AEC6-2E64A3D2C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06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42F76-6B39-4A50-A4D1-F06806529FEC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D1946-DBEE-4410-AEC6-2E64A3D2C2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4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перемещения обучающихся МОБУ СОШ №66 на 2020-2021 учебный год</a:t>
            </a: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kern="0" dirty="0" smtClean="0">
                <a:solidFill>
                  <a:schemeClr val="accent5">
                    <a:lumMod val="50000"/>
                  </a:schemeClr>
                </a:solidFill>
                <a:cs typeface="Arial"/>
              </a:rPr>
              <a:t/>
            </a:r>
            <a:br>
              <a:rPr lang="ru-RU" b="1" kern="0" dirty="0" smtClean="0">
                <a:solidFill>
                  <a:schemeClr val="accent5">
                    <a:lumMod val="50000"/>
                  </a:schemeClr>
                </a:solidFill>
                <a:cs typeface="Arial"/>
              </a:rPr>
            </a:br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046788"/>
              </p:ext>
            </p:extLst>
          </p:nvPr>
        </p:nvGraphicFramePr>
        <p:xfrm>
          <a:off x="457200" y="1600200"/>
          <a:ext cx="8448303" cy="5010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4480"/>
                <a:gridCol w="216024"/>
                <a:gridCol w="609982"/>
                <a:gridCol w="326122"/>
                <a:gridCol w="1224136"/>
                <a:gridCol w="144016"/>
                <a:gridCol w="1224136"/>
                <a:gridCol w="648072"/>
                <a:gridCol w="576064"/>
                <a:gridCol w="116840"/>
                <a:gridCol w="658919"/>
                <a:gridCol w="160345"/>
                <a:gridCol w="517078"/>
                <a:gridCol w="792089"/>
              </a:tblGrid>
              <a:tr h="1684784">
                <a:tc gridSpan="2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физики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23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24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(лаборантская)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25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8б-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  <a:endParaRPr lang="en-US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7в-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смена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26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8в-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  <a:endParaRPr lang="en-US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6в-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смена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27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  <a:endParaRPr lang="en-US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 -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смена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Нем.яз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№29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5г-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  <a:endParaRPr lang="en-US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7а-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смена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4211">
                <a:tc rowSpan="1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№ 22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11б -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861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6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Соц. педагога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6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6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rowSpan="16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Санузел Ж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Санузел М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№28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Зам.по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УМР)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7" name="Прямоугольник 76"/>
          <p:cNvSpPr/>
          <p:nvPr/>
        </p:nvSpPr>
        <p:spPr>
          <a:xfrm>
            <a:off x="467544" y="1341438"/>
            <a:ext cx="8424936" cy="287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3 этаж</a:t>
            </a:r>
          </a:p>
        </p:txBody>
      </p:sp>
      <p:sp>
        <p:nvSpPr>
          <p:cNvPr id="113" name="Text Box 24"/>
          <p:cNvSpPr txBox="1">
            <a:spLocks noChangeArrowheads="1"/>
          </p:cNvSpPr>
          <p:nvPr/>
        </p:nvSpPr>
        <p:spPr bwMode="auto">
          <a:xfrm>
            <a:off x="1114022" y="6508426"/>
            <a:ext cx="1772378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перемещения</a:t>
            </a:r>
            <a:endParaRPr lang="ru-RU" altLang="ru-RU" sz="14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Стрелка вправо 113"/>
          <p:cNvSpPr/>
          <p:nvPr/>
        </p:nvSpPr>
        <p:spPr>
          <a:xfrm>
            <a:off x="656930" y="6639454"/>
            <a:ext cx="40957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Стрелка вниз 125"/>
          <p:cNvSpPr/>
          <p:nvPr/>
        </p:nvSpPr>
        <p:spPr>
          <a:xfrm>
            <a:off x="6163403" y="5253405"/>
            <a:ext cx="45719" cy="95970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трелка вверх 82"/>
          <p:cNvSpPr/>
          <p:nvPr/>
        </p:nvSpPr>
        <p:spPr>
          <a:xfrm>
            <a:off x="6685978" y="5100208"/>
            <a:ext cx="45719" cy="862715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Стрелка вверх 127"/>
          <p:cNvSpPr/>
          <p:nvPr/>
        </p:nvSpPr>
        <p:spPr>
          <a:xfrm>
            <a:off x="2411760" y="5026753"/>
            <a:ext cx="45719" cy="862715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Стрелка вниз 128"/>
          <p:cNvSpPr/>
          <p:nvPr/>
        </p:nvSpPr>
        <p:spPr>
          <a:xfrm>
            <a:off x="1794110" y="5373216"/>
            <a:ext cx="45719" cy="95970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ая стрелка влево/вверх 3"/>
          <p:cNvSpPr/>
          <p:nvPr/>
        </p:nvSpPr>
        <p:spPr>
          <a:xfrm flipV="1">
            <a:off x="1794110" y="3933056"/>
            <a:ext cx="236523" cy="1008112"/>
          </a:xfrm>
          <a:prstGeom prst="leftUpArrow">
            <a:avLst>
              <a:gd name="adj1" fmla="val 10831"/>
              <a:gd name="adj2" fmla="val 25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войная стрелка влево/вправо 5"/>
          <p:cNvSpPr/>
          <p:nvPr/>
        </p:nvSpPr>
        <p:spPr>
          <a:xfrm rot="17771464">
            <a:off x="1818152" y="4051907"/>
            <a:ext cx="1885154" cy="120589"/>
          </a:xfrm>
          <a:prstGeom prst="leftRightArrow">
            <a:avLst>
              <a:gd name="adj1" fmla="val 27493"/>
              <a:gd name="adj2" fmla="val 783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Двойная стрелка влево/вправо 28"/>
          <p:cNvSpPr/>
          <p:nvPr/>
        </p:nvSpPr>
        <p:spPr>
          <a:xfrm rot="17771464">
            <a:off x="1818152" y="4051906"/>
            <a:ext cx="1885154" cy="120589"/>
          </a:xfrm>
          <a:prstGeom prst="leftRightArrow">
            <a:avLst>
              <a:gd name="adj1" fmla="val 27493"/>
              <a:gd name="adj2" fmla="val 783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 rot="18520829">
            <a:off x="6181564" y="4030768"/>
            <a:ext cx="2110747" cy="106499"/>
          </a:xfrm>
          <a:prstGeom prst="leftRightArrow">
            <a:avLst>
              <a:gd name="adj1" fmla="val 26308"/>
              <a:gd name="adj2" fmla="val 8316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 rot="4577331">
            <a:off x="5404570" y="4013440"/>
            <a:ext cx="1743605" cy="118522"/>
          </a:xfrm>
          <a:prstGeom prst="leftRightArrow">
            <a:avLst>
              <a:gd name="adj1" fmla="val 24122"/>
              <a:gd name="adj2" fmla="val 6895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 rot="3248554">
            <a:off x="4610857" y="4089616"/>
            <a:ext cx="2058706" cy="81921"/>
          </a:xfrm>
          <a:prstGeom prst="leftRightArrow">
            <a:avLst>
              <a:gd name="adj1" fmla="val 41261"/>
              <a:gd name="adj2" fmla="val 8094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7730671" y="3356992"/>
            <a:ext cx="269747" cy="288032"/>
          </a:xfrm>
          <a:prstGeom prst="straightConnector1">
            <a:avLst/>
          </a:prstGeom>
          <a:ln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8117572" y="3356992"/>
            <a:ext cx="270852" cy="288032"/>
          </a:xfrm>
          <a:prstGeom prst="straightConnector1">
            <a:avLst/>
          </a:prstGeom>
          <a:ln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276373" y="5253405"/>
            <a:ext cx="0" cy="479851"/>
          </a:xfrm>
          <a:prstGeom prst="straightConnector1">
            <a:avLst/>
          </a:prstGeom>
          <a:ln w="28575"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540586" y="5253405"/>
            <a:ext cx="0" cy="709518"/>
          </a:xfrm>
          <a:prstGeom prst="straightConnector1">
            <a:avLst/>
          </a:prstGeom>
          <a:ln w="28575"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444207" y="3384189"/>
            <a:ext cx="1" cy="504056"/>
          </a:xfrm>
          <a:prstGeom prst="straightConnector1">
            <a:avLst/>
          </a:prstGeom>
          <a:ln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276373" y="3278277"/>
            <a:ext cx="33625" cy="357940"/>
          </a:xfrm>
          <a:prstGeom prst="straightConnector1">
            <a:avLst/>
          </a:prstGeom>
          <a:ln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5724128" y="3392996"/>
            <a:ext cx="288031" cy="2520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139952" y="3379365"/>
            <a:ext cx="432048" cy="4096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680012" y="3356992"/>
            <a:ext cx="324035" cy="432048"/>
          </a:xfrm>
          <a:prstGeom prst="straightConnector1">
            <a:avLst/>
          </a:prstGeom>
          <a:ln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4761568" y="3356536"/>
            <a:ext cx="306035" cy="260835"/>
          </a:xfrm>
          <a:prstGeom prst="straightConnector1">
            <a:avLst/>
          </a:prstGeom>
          <a:ln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трелка углом вверх 71"/>
          <p:cNvSpPr/>
          <p:nvPr/>
        </p:nvSpPr>
        <p:spPr>
          <a:xfrm rot="16200000" flipH="1">
            <a:off x="7845811" y="3339995"/>
            <a:ext cx="586013" cy="816293"/>
          </a:xfrm>
          <a:prstGeom prst="bentUpArrow">
            <a:avLst>
              <a:gd name="adj1" fmla="val 0"/>
              <a:gd name="adj2" fmla="val 25000"/>
              <a:gd name="adj3" fmla="val 826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2000211" y="5026753"/>
            <a:ext cx="0" cy="7065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2095137" y="5626415"/>
            <a:ext cx="0" cy="706503"/>
          </a:xfrm>
          <a:prstGeom prst="straightConnector1">
            <a:avLst/>
          </a:prstGeom>
          <a:ln w="28575"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305011" y="5182965"/>
            <a:ext cx="0" cy="706503"/>
          </a:xfrm>
          <a:prstGeom prst="straightConnector1">
            <a:avLst/>
          </a:prstGeom>
          <a:ln w="28575"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>
            <a:off x="3059832" y="3457247"/>
            <a:ext cx="171023" cy="290894"/>
          </a:xfrm>
          <a:prstGeom prst="straightConnector1">
            <a:avLst/>
          </a:prstGeom>
          <a:ln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3230855" y="3278277"/>
            <a:ext cx="261025" cy="3667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H="1">
            <a:off x="3361367" y="3356536"/>
            <a:ext cx="274529" cy="260835"/>
          </a:xfrm>
          <a:prstGeom prst="straightConnector1">
            <a:avLst/>
          </a:prstGeom>
          <a:ln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1691680" y="4214052"/>
            <a:ext cx="102430" cy="3065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1691680" y="4437112"/>
            <a:ext cx="148149" cy="360040"/>
          </a:xfrm>
          <a:prstGeom prst="straightConnector1">
            <a:avLst/>
          </a:prstGeom>
          <a:ln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1602531" y="3949114"/>
            <a:ext cx="220691" cy="326172"/>
          </a:xfrm>
          <a:prstGeom prst="straightConnector1">
            <a:avLst/>
          </a:prstGeom>
          <a:ln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flipH="1">
            <a:off x="2663854" y="4275485"/>
            <a:ext cx="567001" cy="1836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4139952" y="4214052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35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перемещения обучающихся МОБУ СОШ №66 на 2020-2021 учебный год</a:t>
            </a: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kern="0" dirty="0" smtClean="0">
                <a:solidFill>
                  <a:schemeClr val="accent5">
                    <a:lumMod val="50000"/>
                  </a:schemeClr>
                </a:solidFill>
                <a:cs typeface="Arial"/>
              </a:rPr>
              <a:t/>
            </a:r>
            <a:br>
              <a:rPr lang="ru-RU" b="1" kern="0" dirty="0" smtClean="0">
                <a:solidFill>
                  <a:schemeClr val="accent5">
                    <a:lumMod val="50000"/>
                  </a:schemeClr>
                </a:solidFill>
                <a:cs typeface="Arial"/>
              </a:rPr>
            </a:br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189600"/>
              </p:ext>
            </p:extLst>
          </p:nvPr>
        </p:nvGraphicFramePr>
        <p:xfrm>
          <a:off x="251520" y="1617101"/>
          <a:ext cx="8764177" cy="40373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2408"/>
                <a:gridCol w="1787893"/>
                <a:gridCol w="1164435"/>
                <a:gridCol w="504056"/>
                <a:gridCol w="1114181"/>
                <a:gridCol w="521204"/>
              </a:tblGrid>
              <a:tr h="172102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46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4д -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с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2д-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смена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 gridSpan="3">
                  <a:txBody>
                    <a:bodyPr/>
                    <a:lstStyle/>
                    <a:p>
                      <a:pPr algn="ctr"/>
                      <a:endParaRPr lang="ru-RU" sz="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 hMerge="1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7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7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174">
                <a:tc rowSpan="4"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Актовый зал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подсобка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Шахматная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Санузел 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Санузел М</a:t>
                      </a:r>
                    </a:p>
                    <a:p>
                      <a:pPr algn="ctr"/>
                      <a:endParaRPr lang="ru-RU" sz="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42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 музыки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7" name="Прямоугольник 76"/>
          <p:cNvSpPr/>
          <p:nvPr/>
        </p:nvSpPr>
        <p:spPr>
          <a:xfrm>
            <a:off x="251520" y="1346153"/>
            <a:ext cx="8640960" cy="287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smtClean="0"/>
              <a:t>2 </a:t>
            </a:r>
            <a:r>
              <a:rPr lang="ru-RU" sz="2000" b="1" dirty="0" smtClean="0"/>
              <a:t>этаж (начальный блок)</a:t>
            </a:r>
            <a:endParaRPr lang="ru-RU" sz="2000" b="1" dirty="0"/>
          </a:p>
        </p:txBody>
      </p:sp>
      <p:sp>
        <p:nvSpPr>
          <p:cNvPr id="113" name="Text Box 24"/>
          <p:cNvSpPr txBox="1">
            <a:spLocks noChangeArrowheads="1"/>
          </p:cNvSpPr>
          <p:nvPr/>
        </p:nvSpPr>
        <p:spPr bwMode="auto">
          <a:xfrm>
            <a:off x="1193254" y="6377396"/>
            <a:ext cx="1772601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по школе</a:t>
            </a:r>
            <a:endParaRPr lang="ru-RU" altLang="ru-RU" sz="10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Стрелка вправо 113"/>
          <p:cNvSpPr/>
          <p:nvPr/>
        </p:nvSpPr>
        <p:spPr>
          <a:xfrm>
            <a:off x="692707" y="6485565"/>
            <a:ext cx="409575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углом вверх 31"/>
          <p:cNvSpPr/>
          <p:nvPr/>
        </p:nvSpPr>
        <p:spPr>
          <a:xfrm rot="10800000" flipH="1">
            <a:off x="8654906" y="1686199"/>
            <a:ext cx="247770" cy="837548"/>
          </a:xfrm>
          <a:prstGeom prst="bentUpArrow">
            <a:avLst>
              <a:gd name="adj1" fmla="val 0"/>
              <a:gd name="adj2" fmla="val 21635"/>
              <a:gd name="adj3" fmla="val 3131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Двойная стрелка влево/вправо 35"/>
          <p:cNvSpPr/>
          <p:nvPr/>
        </p:nvSpPr>
        <p:spPr>
          <a:xfrm flipV="1">
            <a:off x="5724128" y="1736102"/>
            <a:ext cx="677874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Двойная стрелка влево/вправо 39"/>
          <p:cNvSpPr/>
          <p:nvPr/>
        </p:nvSpPr>
        <p:spPr>
          <a:xfrm flipV="1">
            <a:off x="7504819" y="1744122"/>
            <a:ext cx="77985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углом вверх 19"/>
          <p:cNvSpPr/>
          <p:nvPr/>
        </p:nvSpPr>
        <p:spPr>
          <a:xfrm rot="5400000" flipH="1" flipV="1">
            <a:off x="8101999" y="2116642"/>
            <a:ext cx="1086766" cy="225881"/>
          </a:xfrm>
          <a:prstGeom prst="bentUpArrow">
            <a:avLst>
              <a:gd name="adj1" fmla="val 0"/>
              <a:gd name="adj2" fmla="val 21635"/>
              <a:gd name="adj3" fmla="val 4052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3829097" y="1713242"/>
            <a:ext cx="677874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25384"/>
              </p:ext>
            </p:extLst>
          </p:nvPr>
        </p:nvGraphicFramePr>
        <p:xfrm>
          <a:off x="7363015" y="1679289"/>
          <a:ext cx="1249680" cy="499843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499843">
                <a:tc>
                  <a:txBody>
                    <a:bodyPr/>
                    <a:lstStyle/>
                    <a:p>
                      <a:endParaRPr lang="ru-RU" sz="3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675801" y="6237312"/>
            <a:ext cx="421315" cy="0"/>
          </a:xfrm>
          <a:prstGeom prst="straightConnector1">
            <a:avLst/>
          </a:prstGeom>
          <a:ln w="127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1193254" y="6050632"/>
            <a:ext cx="1772378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в столовую</a:t>
            </a:r>
            <a:endParaRPr lang="ru-RU" altLang="ru-RU" sz="10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168034" y="6362454"/>
            <a:ext cx="1772378" cy="246221"/>
          </a:xfrm>
          <a:prstGeom prst="rect">
            <a:avLst/>
          </a:prstGeom>
          <a:solidFill>
            <a:srgbClr val="B10F87"/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в спортзал</a:t>
            </a:r>
            <a:endParaRPr lang="ru-RU" altLang="ru-RU" sz="10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434295" y="6500506"/>
            <a:ext cx="649268" cy="0"/>
          </a:xfrm>
          <a:prstGeom prst="straightConnector1">
            <a:avLst/>
          </a:prstGeom>
          <a:ln w="12700">
            <a:solidFill>
              <a:srgbClr val="B10F87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505061" y="6125556"/>
            <a:ext cx="64807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174812" y="5991091"/>
            <a:ext cx="1772378" cy="246221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в библиотеку</a:t>
            </a:r>
            <a:endParaRPr lang="ru-RU" altLang="ru-RU" sz="10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3821282" y="1877569"/>
            <a:ext cx="750718" cy="0"/>
          </a:xfrm>
          <a:prstGeom prst="straightConnector1">
            <a:avLst/>
          </a:prstGeom>
          <a:ln w="127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189695" y="1879119"/>
            <a:ext cx="750717" cy="0"/>
          </a:xfrm>
          <a:prstGeom prst="straightConnector1">
            <a:avLst/>
          </a:prstGeom>
          <a:ln w="127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7861978" y="1851371"/>
            <a:ext cx="750717" cy="0"/>
          </a:xfrm>
          <a:prstGeom prst="straightConnector1">
            <a:avLst/>
          </a:prstGeom>
          <a:ln w="127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8902675" y="2122141"/>
            <a:ext cx="1" cy="632813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3779547" y="1971553"/>
            <a:ext cx="64807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402002" y="1971553"/>
            <a:ext cx="648072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8670857" y="2168177"/>
            <a:ext cx="0" cy="60478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880367" y="2104973"/>
            <a:ext cx="1253208" cy="0"/>
          </a:xfrm>
          <a:prstGeom prst="straightConnector1">
            <a:avLst/>
          </a:prstGeom>
          <a:ln w="28575">
            <a:solidFill>
              <a:srgbClr val="B10F87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5873198" y="2104973"/>
            <a:ext cx="688650" cy="0"/>
          </a:xfrm>
          <a:prstGeom prst="straightConnector1">
            <a:avLst/>
          </a:prstGeom>
          <a:ln w="25400">
            <a:solidFill>
              <a:srgbClr val="B10F87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7548686" y="1990693"/>
            <a:ext cx="983755" cy="0"/>
          </a:xfrm>
          <a:prstGeom prst="straightConnector1">
            <a:avLst/>
          </a:prstGeom>
          <a:ln w="28575">
            <a:solidFill>
              <a:srgbClr val="B10F87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53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3137646"/>
              </p:ext>
            </p:extLst>
          </p:nvPr>
        </p:nvGraphicFramePr>
        <p:xfrm>
          <a:off x="457201" y="1634381"/>
          <a:ext cx="8445622" cy="48281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099"/>
                <a:gridCol w="211516"/>
                <a:gridCol w="597251"/>
                <a:gridCol w="460327"/>
                <a:gridCol w="1198589"/>
                <a:gridCol w="1198589"/>
                <a:gridCol w="634547"/>
                <a:gridCol w="665693"/>
                <a:gridCol w="645167"/>
                <a:gridCol w="259687"/>
                <a:gridCol w="403598"/>
                <a:gridCol w="775559"/>
              </a:tblGrid>
              <a:tr h="2010643">
                <a:tc grid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химии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33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41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(Зам.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директора  по ВР)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35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9в-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36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8г-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7б-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37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5к-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6д-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38 (лаборантская)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№39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8д-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2390">
                <a:tc rowSpan="1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32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5в-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6г- 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11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6" gridSpan="2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.языка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34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6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6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Санузел Ж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Санузел М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№ 40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(лаборантская)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67544" y="1341438"/>
            <a:ext cx="8424936" cy="287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/>
              <a:t>4 этаж</a:t>
            </a:r>
            <a:endParaRPr lang="ru-RU" sz="2000" b="1" dirty="0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467544" y="198438"/>
            <a:ext cx="843528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перемещения обучающихся МОБУ СОШ №66 на 2020-2021 учебный год</a:t>
            </a:r>
            <a:r>
              <a:rPr lang="ru-RU" b="1" kern="0" dirty="0" smtClean="0">
                <a:solidFill>
                  <a:schemeClr val="accent5">
                    <a:lumMod val="50000"/>
                  </a:schemeClr>
                </a:solidFill>
                <a:cs typeface="Arial"/>
              </a:rPr>
              <a:t/>
            </a:r>
            <a:br>
              <a:rPr lang="ru-RU" b="1" kern="0" dirty="0" smtClean="0">
                <a:solidFill>
                  <a:schemeClr val="accent5">
                    <a:lumMod val="50000"/>
                  </a:schemeClr>
                </a:solidFill>
                <a:cs typeface="Arial"/>
              </a:rPr>
            </a:br>
            <a:endParaRPr lang="ru-RU" dirty="0"/>
          </a:p>
        </p:txBody>
      </p:sp>
      <p:sp>
        <p:nvSpPr>
          <p:cNvPr id="32" name="Стрелка вправо 31"/>
          <p:cNvSpPr/>
          <p:nvPr/>
        </p:nvSpPr>
        <p:spPr>
          <a:xfrm flipV="1">
            <a:off x="653471" y="6699082"/>
            <a:ext cx="409575" cy="1310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1215446" y="6522335"/>
            <a:ext cx="1772378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перемещения</a:t>
            </a:r>
            <a:endParaRPr lang="ru-RU" altLang="ru-RU" sz="14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2010710" y="4954049"/>
            <a:ext cx="45719" cy="95970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6272535" y="5016153"/>
            <a:ext cx="45719" cy="95970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верх 35"/>
          <p:cNvSpPr/>
          <p:nvPr/>
        </p:nvSpPr>
        <p:spPr>
          <a:xfrm>
            <a:off x="2428156" y="5544497"/>
            <a:ext cx="45719" cy="862715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>
            <a:off x="6656802" y="5501689"/>
            <a:ext cx="45719" cy="862715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войная стрелка влево/вверх 2"/>
          <p:cNvSpPr/>
          <p:nvPr/>
        </p:nvSpPr>
        <p:spPr>
          <a:xfrm flipV="1">
            <a:off x="1969009" y="3867577"/>
            <a:ext cx="183659" cy="792088"/>
          </a:xfrm>
          <a:prstGeom prst="leftUpArrow">
            <a:avLst>
              <a:gd name="adj1" fmla="val 8206"/>
              <a:gd name="adj2" fmla="val 25000"/>
              <a:gd name="adj3" fmla="val 1884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войная стрелка влево/вправо 5"/>
          <p:cNvSpPr/>
          <p:nvPr/>
        </p:nvSpPr>
        <p:spPr>
          <a:xfrm rot="8124888" flipV="1">
            <a:off x="2695542" y="3867295"/>
            <a:ext cx="638412" cy="45719"/>
          </a:xfrm>
          <a:prstGeom prst="leftRightArrow">
            <a:avLst>
              <a:gd name="adj1" fmla="val 27568"/>
              <a:gd name="adj2" fmla="val 8315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Двойная стрелка влево/вправо 22"/>
          <p:cNvSpPr/>
          <p:nvPr/>
        </p:nvSpPr>
        <p:spPr>
          <a:xfrm rot="8156889">
            <a:off x="6489143" y="4098823"/>
            <a:ext cx="1748991" cy="93795"/>
          </a:xfrm>
          <a:prstGeom prst="leftRightArrow">
            <a:avLst>
              <a:gd name="adj1" fmla="val 27568"/>
              <a:gd name="adj2" fmla="val 8315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Двойная стрелка влево/вправо 23"/>
          <p:cNvSpPr/>
          <p:nvPr/>
        </p:nvSpPr>
        <p:spPr>
          <a:xfrm rot="5059181" flipV="1">
            <a:off x="5792360" y="4119656"/>
            <a:ext cx="1224901" cy="52131"/>
          </a:xfrm>
          <a:prstGeom prst="leftRightArrow">
            <a:avLst>
              <a:gd name="adj1" fmla="val 27568"/>
              <a:gd name="adj2" fmla="val 8315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Двойная стрелка влево/вправо 24"/>
          <p:cNvSpPr/>
          <p:nvPr/>
        </p:nvSpPr>
        <p:spPr>
          <a:xfrm rot="8613908">
            <a:off x="4056862" y="3780378"/>
            <a:ext cx="636149" cy="45719"/>
          </a:xfrm>
          <a:prstGeom prst="leftRightArrow">
            <a:avLst>
              <a:gd name="adj1" fmla="val 27568"/>
              <a:gd name="adj2" fmla="val 8315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Стрелка углом вверх 1"/>
          <p:cNvSpPr/>
          <p:nvPr/>
        </p:nvSpPr>
        <p:spPr>
          <a:xfrm rot="16200000" flipH="1">
            <a:off x="7999519" y="3600692"/>
            <a:ext cx="551653" cy="774206"/>
          </a:xfrm>
          <a:prstGeom prst="bentUpArrow">
            <a:avLst>
              <a:gd name="adj1" fmla="val 4943"/>
              <a:gd name="adj2" fmla="val 25000"/>
              <a:gd name="adj3" fmla="val 2005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7888242" y="3591750"/>
            <a:ext cx="284158" cy="275827"/>
          </a:xfrm>
          <a:prstGeom prst="straightConnector1">
            <a:avLst/>
          </a:prstGeom>
          <a:ln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8185248" y="3569616"/>
            <a:ext cx="245024" cy="396045"/>
          </a:xfrm>
          <a:prstGeom prst="straightConnector1">
            <a:avLst/>
          </a:prstGeom>
          <a:ln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94024" y="3649801"/>
            <a:ext cx="72008" cy="279941"/>
          </a:xfrm>
          <a:prstGeom prst="straightConnector1">
            <a:avLst/>
          </a:prstGeom>
          <a:ln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491368" y="3587444"/>
            <a:ext cx="0" cy="454097"/>
          </a:xfrm>
          <a:prstGeom prst="straightConnector1">
            <a:avLst/>
          </a:prstGeom>
          <a:ln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364088" y="3605214"/>
            <a:ext cx="432048" cy="3960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4365863" y="3606645"/>
            <a:ext cx="566584" cy="457200"/>
          </a:xfrm>
          <a:prstGeom prst="straightConnector1">
            <a:avLst/>
          </a:prstGeom>
          <a:ln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4365863" y="3649801"/>
            <a:ext cx="319321" cy="2715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4685184" y="3649801"/>
            <a:ext cx="462880" cy="315860"/>
          </a:xfrm>
          <a:prstGeom prst="straightConnector1">
            <a:avLst/>
          </a:prstGeom>
          <a:ln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3131840" y="3649801"/>
            <a:ext cx="288032" cy="2799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3275856" y="3649801"/>
            <a:ext cx="288032" cy="217776"/>
          </a:xfrm>
          <a:prstGeom prst="straightConnector1">
            <a:avLst/>
          </a:prstGeom>
          <a:ln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3419872" y="3649801"/>
            <a:ext cx="360040" cy="217776"/>
          </a:xfrm>
          <a:prstGeom prst="straightConnector1">
            <a:avLst/>
          </a:prstGeom>
          <a:ln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835696" y="4263622"/>
            <a:ext cx="133313" cy="3960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1835696" y="4063845"/>
            <a:ext cx="133313" cy="397798"/>
          </a:xfrm>
          <a:prstGeom prst="straightConnector1">
            <a:avLst/>
          </a:prstGeom>
          <a:ln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1835696" y="4012514"/>
            <a:ext cx="133313" cy="251108"/>
          </a:xfrm>
          <a:prstGeom prst="straightConnector1">
            <a:avLst/>
          </a:prstGeom>
          <a:ln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404810" y="4945417"/>
            <a:ext cx="0" cy="715831"/>
          </a:xfrm>
          <a:prstGeom prst="straightConnector1">
            <a:avLst/>
          </a:prstGeom>
          <a:ln w="28575"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491368" y="5157192"/>
            <a:ext cx="0" cy="936104"/>
          </a:xfrm>
          <a:prstGeom prst="straightConnector1">
            <a:avLst/>
          </a:prstGeom>
          <a:ln w="28575"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>
            <a:off x="5173537" y="4263622"/>
            <a:ext cx="69460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H="1">
            <a:off x="3779912" y="4263622"/>
            <a:ext cx="58595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2152668" y="4787471"/>
            <a:ext cx="0" cy="83777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428156" y="4787471"/>
            <a:ext cx="0" cy="515861"/>
          </a:xfrm>
          <a:prstGeom prst="straightConnector1">
            <a:avLst/>
          </a:prstGeom>
          <a:ln w="28575"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2152668" y="5805264"/>
            <a:ext cx="0" cy="559140"/>
          </a:xfrm>
          <a:prstGeom prst="straightConnector1">
            <a:avLst/>
          </a:prstGeom>
          <a:ln w="28575"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14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077306"/>
              </p:ext>
            </p:extLst>
          </p:nvPr>
        </p:nvGraphicFramePr>
        <p:xfrm>
          <a:off x="457200" y="1600200"/>
          <a:ext cx="8509464" cy="4816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8416"/>
                <a:gridCol w="720080"/>
                <a:gridCol w="288032"/>
                <a:gridCol w="864096"/>
                <a:gridCol w="792088"/>
                <a:gridCol w="432048"/>
                <a:gridCol w="1008112"/>
                <a:gridCol w="648072"/>
                <a:gridCol w="648072"/>
                <a:gridCol w="260856"/>
                <a:gridCol w="603240"/>
                <a:gridCol w="648072"/>
                <a:gridCol w="938280"/>
              </a:tblGrid>
              <a:tr h="1604305">
                <a:tc grid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12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11а-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смена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13</a:t>
                      </a:r>
                    </a:p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Англ.язык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Информатики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14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15</a:t>
                      </a:r>
                    </a:p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(Приемная)</a:t>
                      </a:r>
                    </a:p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17)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9б-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№ 18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(зам. директора по УВР)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№19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6а-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4211">
                <a:tc rowSpan="1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861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6" gridSpan="2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16</a:t>
                      </a:r>
                    </a:p>
                    <a:p>
                      <a:pPr algn="ctr"/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Англ.язык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6" gridSpan="3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6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rowSpan="16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Санузел Ж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Санузел М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№40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(зам.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АХЧ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67544" y="1341438"/>
            <a:ext cx="8424936" cy="287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prstClr val="white"/>
                </a:solidFill>
              </a:rPr>
              <a:t>2 этаж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467544" y="198438"/>
            <a:ext cx="843528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1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перемещения обучающихся МОБУ СОШ №66 на 2020-2021 учебный год</a:t>
            </a:r>
            <a:r>
              <a:rPr lang="ru-RU" b="1" kern="0" dirty="0" smtClean="0">
                <a:solidFill>
                  <a:srgbClr val="4BACC6">
                    <a:lumMod val="50000"/>
                  </a:srgbClr>
                </a:solidFill>
                <a:cs typeface="Arial"/>
              </a:rPr>
              <a:t/>
            </a:r>
            <a:br>
              <a:rPr lang="ru-RU" b="1" kern="0" dirty="0" smtClean="0">
                <a:solidFill>
                  <a:srgbClr val="4BACC6">
                    <a:lumMod val="50000"/>
                  </a:srgbClr>
                </a:solidFill>
                <a:cs typeface="Arial"/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653471" y="6653363"/>
            <a:ext cx="40957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1215446" y="6522335"/>
            <a:ext cx="1772378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перемещения</a:t>
            </a:r>
            <a:endParaRPr lang="ru-RU" altLang="ru-RU" sz="14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1290944" y="4793105"/>
            <a:ext cx="45719" cy="95970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6028516" y="4916821"/>
            <a:ext cx="45719" cy="95970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Стрелка вверх 35"/>
          <p:cNvSpPr/>
          <p:nvPr/>
        </p:nvSpPr>
        <p:spPr>
          <a:xfrm>
            <a:off x="1884844" y="5339360"/>
            <a:ext cx="45719" cy="862715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Стрелка вверх 36"/>
          <p:cNvSpPr/>
          <p:nvPr/>
        </p:nvSpPr>
        <p:spPr>
          <a:xfrm>
            <a:off x="6554521" y="5372610"/>
            <a:ext cx="45719" cy="862715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 rot="5400000" flipV="1">
            <a:off x="5164527" y="3736302"/>
            <a:ext cx="1886524" cy="99820"/>
          </a:xfrm>
          <a:prstGeom prst="leftRightArrow">
            <a:avLst>
              <a:gd name="adj1" fmla="val 22212"/>
              <a:gd name="adj2" fmla="val 692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Двойная стрелка влево/вправо 17"/>
          <p:cNvSpPr/>
          <p:nvPr/>
        </p:nvSpPr>
        <p:spPr>
          <a:xfrm rot="18174982" flipV="1">
            <a:off x="6188598" y="3860607"/>
            <a:ext cx="1886524" cy="99820"/>
          </a:xfrm>
          <a:prstGeom prst="leftRightArrow">
            <a:avLst>
              <a:gd name="adj1" fmla="val 22212"/>
              <a:gd name="adj2" fmla="val 692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Двойная стрелка влево/вправо 19"/>
          <p:cNvSpPr/>
          <p:nvPr/>
        </p:nvSpPr>
        <p:spPr>
          <a:xfrm rot="15979956" flipV="1">
            <a:off x="746191" y="3897978"/>
            <a:ext cx="1699231" cy="88708"/>
          </a:xfrm>
          <a:prstGeom prst="leftRightArrow">
            <a:avLst>
              <a:gd name="adj1" fmla="val 22212"/>
              <a:gd name="adj2" fmla="val 692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5508104" y="3212976"/>
            <a:ext cx="288032" cy="2160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7686340" y="3196047"/>
            <a:ext cx="270036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214309" y="3250077"/>
            <a:ext cx="259146" cy="2160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347864" y="3484079"/>
            <a:ext cx="39871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473455" y="3340063"/>
            <a:ext cx="0" cy="389193"/>
          </a:xfrm>
          <a:prstGeom prst="straightConnector1">
            <a:avLst/>
          </a:prstGeom>
          <a:ln>
            <a:solidFill>
              <a:srgbClr val="00EA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473455" y="5272956"/>
            <a:ext cx="23743" cy="748332"/>
          </a:xfrm>
          <a:prstGeom prst="straightConnector1">
            <a:avLst/>
          </a:prstGeom>
          <a:ln w="28575">
            <a:solidFill>
              <a:srgbClr val="00EA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444208" y="5418459"/>
            <a:ext cx="0" cy="704515"/>
          </a:xfrm>
          <a:prstGeom prst="straightConnector1">
            <a:avLst/>
          </a:prstGeom>
          <a:ln w="28575">
            <a:solidFill>
              <a:srgbClr val="00EA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7821358" y="3250077"/>
            <a:ext cx="279034" cy="306010"/>
          </a:xfrm>
          <a:prstGeom prst="straightConnector1">
            <a:avLst/>
          </a:prstGeom>
          <a:ln>
            <a:solidFill>
              <a:srgbClr val="00EA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5836919" y="3212976"/>
            <a:ext cx="29540" cy="487739"/>
          </a:xfrm>
          <a:prstGeom prst="straightConnector1">
            <a:avLst/>
          </a:prstGeom>
          <a:ln>
            <a:solidFill>
              <a:srgbClr val="00EA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8013614" y="3279759"/>
            <a:ext cx="221796" cy="330091"/>
          </a:xfrm>
          <a:prstGeom prst="straightConnector1">
            <a:avLst/>
          </a:prstGeom>
          <a:ln>
            <a:solidFill>
              <a:srgbClr val="B10F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987556" y="3250077"/>
            <a:ext cx="13921" cy="373083"/>
          </a:xfrm>
          <a:prstGeom prst="straightConnector1">
            <a:avLst/>
          </a:prstGeom>
          <a:ln>
            <a:solidFill>
              <a:srgbClr val="B10F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300192" y="4844438"/>
            <a:ext cx="0" cy="1104467"/>
          </a:xfrm>
          <a:prstGeom prst="straightConnector1">
            <a:avLst/>
          </a:prstGeom>
          <a:ln w="28575">
            <a:solidFill>
              <a:srgbClr val="B10F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694415" y="3279759"/>
            <a:ext cx="0" cy="343401"/>
          </a:xfrm>
          <a:prstGeom prst="straightConnector1">
            <a:avLst/>
          </a:prstGeom>
          <a:ln>
            <a:solidFill>
              <a:srgbClr val="B10F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694415" y="5085184"/>
            <a:ext cx="0" cy="863721"/>
          </a:xfrm>
          <a:prstGeom prst="straightConnector1">
            <a:avLst/>
          </a:prstGeom>
          <a:ln w="28575">
            <a:solidFill>
              <a:srgbClr val="B10F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1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734565"/>
              </p:ext>
            </p:extLst>
          </p:nvPr>
        </p:nvGraphicFramePr>
        <p:xfrm>
          <a:off x="300167" y="1592159"/>
          <a:ext cx="8571128" cy="48580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9505"/>
                <a:gridCol w="576064"/>
                <a:gridCol w="696719"/>
                <a:gridCol w="963450"/>
                <a:gridCol w="404702"/>
                <a:gridCol w="1080120"/>
                <a:gridCol w="504056"/>
                <a:gridCol w="648072"/>
                <a:gridCol w="188848"/>
                <a:gridCol w="720080"/>
                <a:gridCol w="677423"/>
                <a:gridCol w="792089"/>
              </a:tblGrid>
              <a:tr h="0">
                <a:tc rowSpan="10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4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0" gridSpan="2">
                  <a:txBody>
                    <a:bodyPr/>
                    <a:lstStyle/>
                    <a:p>
                      <a:pPr algn="ctr"/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5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0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/>
                      <a:endParaRPr lang="ru-RU" sz="16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 6</a:t>
                      </a:r>
                    </a:p>
                    <a:p>
                      <a:pPr algn="ctr"/>
                      <a:r>
                        <a:rPr lang="ru-RU" sz="16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9а</a:t>
                      </a:r>
                      <a:endParaRPr lang="ru-RU" sz="16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0" grid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7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0"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0"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8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(мед. кабинет)</a:t>
                      </a:r>
                    </a:p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0" hMerge="1"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0" gridSpan="2"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 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0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3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Англ.язык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1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3612">
                <a:tc rowSpan="17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5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№11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 gridSpan="3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6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rowSpan="16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Санузел Д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Санузел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№10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Учительская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3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Заголовок 1"/>
          <p:cNvSpPr txBox="1">
            <a:spLocks/>
          </p:cNvSpPr>
          <p:nvPr/>
        </p:nvSpPr>
        <p:spPr>
          <a:xfrm>
            <a:off x="323528" y="260648"/>
            <a:ext cx="8640959" cy="1287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1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Схема перемещения обучающихся МОБУ СОШ №66 на 2020-2021 учебный год</a:t>
            </a:r>
            <a:r>
              <a:rPr lang="ru-RU" b="1" kern="0" dirty="0" smtClean="0">
                <a:solidFill>
                  <a:srgbClr val="4BACC6">
                    <a:lumMod val="50000"/>
                  </a:srgbClr>
                </a:solidFill>
                <a:cs typeface="Arial"/>
              </a:rPr>
              <a:t/>
            </a:r>
            <a:br>
              <a:rPr lang="ru-RU" b="1" kern="0" dirty="0" smtClean="0">
                <a:solidFill>
                  <a:srgbClr val="4BACC6">
                    <a:lumMod val="50000"/>
                  </a:srgbClr>
                </a:solidFill>
                <a:cs typeface="Arial"/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1753804" y="5024664"/>
            <a:ext cx="45719" cy="95970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Стрелка вверх 36"/>
          <p:cNvSpPr/>
          <p:nvPr/>
        </p:nvSpPr>
        <p:spPr>
          <a:xfrm>
            <a:off x="1979712" y="5450859"/>
            <a:ext cx="45719" cy="862715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737155" y="2636912"/>
            <a:ext cx="1003481" cy="469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prstClr val="white"/>
                </a:solidFill>
                <a:latin typeface="Arial Narrow" panose="020B0606020202030204" pitchFamily="34" charset="0"/>
              </a:rPr>
              <a:t>Лестница </a:t>
            </a:r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в фойе</a:t>
            </a:r>
          </a:p>
          <a:p>
            <a:pPr algn="ctr">
              <a:defRPr/>
            </a:pPr>
            <a:endParaRPr lang="ru-RU" sz="1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6200000">
            <a:off x="8098907" y="3794434"/>
            <a:ext cx="129911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ВХОД/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ВЫХОД № 3</a:t>
            </a:r>
            <a:endParaRPr lang="ru-RU" sz="1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3528" y="1196753"/>
            <a:ext cx="8640959" cy="350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/>
              <a:t>1 этаж</a:t>
            </a:r>
            <a:endParaRPr lang="ru-RU" sz="20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138600" y="6349982"/>
            <a:ext cx="971507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ВХОД/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ВЫХОД № 2</a:t>
            </a:r>
            <a:endParaRPr lang="ru-RU" sz="1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Развернутая стрелка 16"/>
          <p:cNvSpPr/>
          <p:nvPr/>
        </p:nvSpPr>
        <p:spPr>
          <a:xfrm rot="10800000" flipV="1">
            <a:off x="1754465" y="4777461"/>
            <a:ext cx="1060284" cy="172511"/>
          </a:xfrm>
          <a:prstGeom prst="uturnArrow">
            <a:avLst/>
          </a:prstGeom>
          <a:solidFill>
            <a:schemeClr val="tx1"/>
          </a:solidFill>
          <a:ln w="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3" name="Стрелка вверх 32"/>
          <p:cNvSpPr/>
          <p:nvPr/>
        </p:nvSpPr>
        <p:spPr>
          <a:xfrm>
            <a:off x="2751720" y="5157192"/>
            <a:ext cx="45719" cy="862715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2446363" y="5321405"/>
            <a:ext cx="45719" cy="849168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Развернутая стрелка 41"/>
          <p:cNvSpPr/>
          <p:nvPr/>
        </p:nvSpPr>
        <p:spPr>
          <a:xfrm>
            <a:off x="1951408" y="5104217"/>
            <a:ext cx="574973" cy="217187"/>
          </a:xfrm>
          <a:prstGeom prst="uturnArrow">
            <a:avLst/>
          </a:prstGeom>
          <a:solidFill>
            <a:schemeClr val="tx1"/>
          </a:solidFill>
          <a:ln w="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Двойная стрелка влево/вправо 20"/>
          <p:cNvSpPr/>
          <p:nvPr/>
        </p:nvSpPr>
        <p:spPr>
          <a:xfrm rot="19074253">
            <a:off x="2470837" y="3751849"/>
            <a:ext cx="2484107" cy="457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Двойная стрелка влево/вправо 42"/>
          <p:cNvSpPr/>
          <p:nvPr/>
        </p:nvSpPr>
        <p:spPr>
          <a:xfrm rot="17761367" flipV="1">
            <a:off x="2083553" y="3764063"/>
            <a:ext cx="1857266" cy="457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Двойная стрелка влево/вправо 44"/>
          <p:cNvSpPr/>
          <p:nvPr/>
        </p:nvSpPr>
        <p:spPr>
          <a:xfrm rot="800392">
            <a:off x="5556542" y="3299338"/>
            <a:ext cx="3011248" cy="457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Двойная стрелка влево/вправо 45"/>
          <p:cNvSpPr/>
          <p:nvPr/>
        </p:nvSpPr>
        <p:spPr>
          <a:xfrm rot="14594077" flipV="1">
            <a:off x="7932997" y="3236392"/>
            <a:ext cx="771405" cy="4571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Стрелка вверх 46"/>
          <p:cNvSpPr/>
          <p:nvPr/>
        </p:nvSpPr>
        <p:spPr>
          <a:xfrm rot="16200000" flipH="1">
            <a:off x="7688623" y="3214298"/>
            <a:ext cx="46201" cy="1299114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Стрелка углом вверх 23"/>
          <p:cNvSpPr/>
          <p:nvPr/>
        </p:nvSpPr>
        <p:spPr>
          <a:xfrm flipH="1" flipV="1">
            <a:off x="5868143" y="3840752"/>
            <a:ext cx="864096" cy="783556"/>
          </a:xfrm>
          <a:prstGeom prst="bentUpArrow">
            <a:avLst>
              <a:gd name="adj1" fmla="val 4178"/>
              <a:gd name="adj2" fmla="val 16318"/>
              <a:gd name="adj3" fmla="val 2239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Стрелка вниз 48"/>
          <p:cNvSpPr/>
          <p:nvPr/>
        </p:nvSpPr>
        <p:spPr>
          <a:xfrm>
            <a:off x="6012160" y="4863716"/>
            <a:ext cx="45719" cy="959702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0" name="Стрелка вверх 49"/>
          <p:cNvSpPr/>
          <p:nvPr/>
        </p:nvSpPr>
        <p:spPr>
          <a:xfrm>
            <a:off x="6372200" y="5450858"/>
            <a:ext cx="45719" cy="862715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Стрелка вверх 50"/>
          <p:cNvSpPr/>
          <p:nvPr/>
        </p:nvSpPr>
        <p:spPr>
          <a:xfrm rot="5400000" flipH="1">
            <a:off x="7712909" y="3484941"/>
            <a:ext cx="49126" cy="153682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2" name="Стрелка углом вверх 51"/>
          <p:cNvSpPr/>
          <p:nvPr/>
        </p:nvSpPr>
        <p:spPr>
          <a:xfrm rot="5400000" flipH="1">
            <a:off x="6186224" y="4357247"/>
            <a:ext cx="864096" cy="492144"/>
          </a:xfrm>
          <a:prstGeom prst="bentUpArrow">
            <a:avLst>
              <a:gd name="adj1" fmla="val 4178"/>
              <a:gd name="adj2" fmla="val 16318"/>
              <a:gd name="adj3" fmla="val 2239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 rot="16200000" flipH="1">
            <a:off x="3118317" y="2833915"/>
            <a:ext cx="143628" cy="898990"/>
          </a:xfrm>
          <a:prstGeom prst="bentUpArrow">
            <a:avLst>
              <a:gd name="adj1" fmla="val 5435"/>
              <a:gd name="adj2" fmla="val 25000"/>
              <a:gd name="adj3" fmla="val 29348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трелка углом вверх 26"/>
          <p:cNvSpPr/>
          <p:nvPr/>
        </p:nvSpPr>
        <p:spPr>
          <a:xfrm rot="16200000" flipH="1">
            <a:off x="3118317" y="2835988"/>
            <a:ext cx="143628" cy="898990"/>
          </a:xfrm>
          <a:prstGeom prst="bentUpArrow">
            <a:avLst>
              <a:gd name="adj1" fmla="val 5435"/>
              <a:gd name="adj2" fmla="val 25000"/>
              <a:gd name="adj3" fmla="val 29348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 углом вверх 27"/>
          <p:cNvSpPr/>
          <p:nvPr/>
        </p:nvSpPr>
        <p:spPr>
          <a:xfrm rot="16200000" flipH="1">
            <a:off x="3118317" y="2833915"/>
            <a:ext cx="143628" cy="898990"/>
          </a:xfrm>
          <a:prstGeom prst="bentUpArrow">
            <a:avLst>
              <a:gd name="adj1" fmla="val 5435"/>
              <a:gd name="adj2" fmla="val 25000"/>
              <a:gd name="adj3" fmla="val 29348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Стрелка углом вверх 29"/>
          <p:cNvSpPr/>
          <p:nvPr/>
        </p:nvSpPr>
        <p:spPr>
          <a:xfrm rot="16200000" flipH="1">
            <a:off x="4421336" y="2767806"/>
            <a:ext cx="143628" cy="898990"/>
          </a:xfrm>
          <a:prstGeom prst="bentUpArrow">
            <a:avLst>
              <a:gd name="adj1" fmla="val 5435"/>
              <a:gd name="adj2" fmla="val 25000"/>
              <a:gd name="adj3" fmla="val 29348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Стрелка углом вверх 30"/>
          <p:cNvSpPr/>
          <p:nvPr/>
        </p:nvSpPr>
        <p:spPr>
          <a:xfrm rot="16200000" flipH="1">
            <a:off x="7506981" y="2752874"/>
            <a:ext cx="113764" cy="898990"/>
          </a:xfrm>
          <a:prstGeom prst="bentUpArrow">
            <a:avLst>
              <a:gd name="adj1" fmla="val 5435"/>
              <a:gd name="adj2" fmla="val 25000"/>
              <a:gd name="adj3" fmla="val 29348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трелка углом вверх 31"/>
          <p:cNvSpPr/>
          <p:nvPr/>
        </p:nvSpPr>
        <p:spPr>
          <a:xfrm rot="16200000" flipH="1">
            <a:off x="5716061" y="3029899"/>
            <a:ext cx="155418" cy="495232"/>
          </a:xfrm>
          <a:prstGeom prst="bentUpArrow">
            <a:avLst>
              <a:gd name="adj1" fmla="val 5435"/>
              <a:gd name="adj2" fmla="val 25000"/>
              <a:gd name="adj3" fmla="val 29348"/>
            </a:avLst>
          </a:prstGeom>
          <a:solidFill>
            <a:srgbClr val="00EA6A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740636" y="1727073"/>
            <a:ext cx="0" cy="606030"/>
          </a:xfrm>
          <a:prstGeom prst="straightConnector1">
            <a:avLst/>
          </a:prstGeom>
          <a:ln w="38100">
            <a:solidFill>
              <a:srgbClr val="00EA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842375" y="5504515"/>
            <a:ext cx="0" cy="915690"/>
          </a:xfrm>
          <a:prstGeom prst="straightConnector1">
            <a:avLst/>
          </a:prstGeom>
          <a:ln w="28575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190131" y="3199805"/>
            <a:ext cx="250015" cy="414119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544437" y="3093545"/>
            <a:ext cx="210828" cy="457303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5633913" y="3145486"/>
            <a:ext cx="313113" cy="364008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6732239" y="3106074"/>
            <a:ext cx="1005233" cy="444774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1960449" y="4366398"/>
            <a:ext cx="70471" cy="293617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5633641" y="3145486"/>
            <a:ext cx="313113" cy="364008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трелка углом вверх 53"/>
          <p:cNvSpPr/>
          <p:nvPr/>
        </p:nvSpPr>
        <p:spPr>
          <a:xfrm rot="16200000" flipH="1">
            <a:off x="5718852" y="3029899"/>
            <a:ext cx="155418" cy="495232"/>
          </a:xfrm>
          <a:prstGeom prst="bentUpArrow">
            <a:avLst>
              <a:gd name="adj1" fmla="val 5435"/>
              <a:gd name="adj2" fmla="val 25000"/>
              <a:gd name="adj3" fmla="val 29348"/>
            </a:avLst>
          </a:prstGeom>
          <a:solidFill>
            <a:srgbClr val="00EA6A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Стрелка углом вверх 54"/>
          <p:cNvSpPr/>
          <p:nvPr/>
        </p:nvSpPr>
        <p:spPr>
          <a:xfrm rot="16200000" flipH="1">
            <a:off x="5599711" y="3303882"/>
            <a:ext cx="463964" cy="565495"/>
          </a:xfrm>
          <a:prstGeom prst="bentUpArrow">
            <a:avLst>
              <a:gd name="adj1" fmla="val 0"/>
              <a:gd name="adj2" fmla="val 25000"/>
              <a:gd name="adj3" fmla="val 10463"/>
            </a:avLst>
          </a:prstGeom>
          <a:solidFill>
            <a:srgbClr val="B10F87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Стрелка углом вверх 55"/>
          <p:cNvSpPr/>
          <p:nvPr/>
        </p:nvSpPr>
        <p:spPr>
          <a:xfrm rot="16200000" flipH="1">
            <a:off x="7929830" y="3044743"/>
            <a:ext cx="361334" cy="565495"/>
          </a:xfrm>
          <a:prstGeom prst="bentUpArrow">
            <a:avLst>
              <a:gd name="adj1" fmla="val 1658"/>
              <a:gd name="adj2" fmla="val 25000"/>
              <a:gd name="adj3" fmla="val 10463"/>
            </a:avLst>
          </a:prstGeom>
          <a:solidFill>
            <a:srgbClr val="B10F87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Стрелка углом вверх 56"/>
          <p:cNvSpPr/>
          <p:nvPr/>
        </p:nvSpPr>
        <p:spPr>
          <a:xfrm rot="16200000" flipH="1">
            <a:off x="4469666" y="3210287"/>
            <a:ext cx="463964" cy="565495"/>
          </a:xfrm>
          <a:prstGeom prst="bentUpArrow">
            <a:avLst>
              <a:gd name="adj1" fmla="val 0"/>
              <a:gd name="adj2" fmla="val 25000"/>
              <a:gd name="adj3" fmla="val 10463"/>
            </a:avLst>
          </a:prstGeom>
          <a:solidFill>
            <a:srgbClr val="B10F87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Стрелка углом вверх 57"/>
          <p:cNvSpPr/>
          <p:nvPr/>
        </p:nvSpPr>
        <p:spPr>
          <a:xfrm rot="16200000" flipH="1">
            <a:off x="3063359" y="3239176"/>
            <a:ext cx="463964" cy="565495"/>
          </a:xfrm>
          <a:prstGeom prst="bentUpArrow">
            <a:avLst>
              <a:gd name="adj1" fmla="val 0"/>
              <a:gd name="adj2" fmla="val 25000"/>
              <a:gd name="adj3" fmla="val 10463"/>
            </a:avLst>
          </a:prstGeom>
          <a:solidFill>
            <a:srgbClr val="B10F87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2431825" y="1727073"/>
            <a:ext cx="0" cy="579765"/>
          </a:xfrm>
          <a:prstGeom prst="straightConnector1">
            <a:avLst/>
          </a:prstGeom>
          <a:ln w="38100">
            <a:solidFill>
              <a:srgbClr val="B10F8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0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44433"/>
              </p:ext>
            </p:extLst>
          </p:nvPr>
        </p:nvGraphicFramePr>
        <p:xfrm>
          <a:off x="457200" y="1600200"/>
          <a:ext cx="8509464" cy="49893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8496"/>
                <a:gridCol w="1368152"/>
                <a:gridCol w="1152128"/>
                <a:gridCol w="1800200"/>
                <a:gridCol w="504056"/>
                <a:gridCol w="2306432"/>
              </a:tblGrid>
              <a:tr h="1756792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№2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9г-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смена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7г-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смена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1е-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смена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спортзал</a:t>
                      </a:r>
                    </a:p>
                    <a:p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</a:p>
                    <a:p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Столовая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03732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7933">
                <a:tc rowSpan="12"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2" gridSpan="4"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931794" y="4759744"/>
            <a:ext cx="1166803" cy="536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prstClr val="white"/>
                </a:solidFill>
                <a:latin typeface="Arial Narrow" panose="020B0606020202030204" pitchFamily="34" charset="0"/>
              </a:rPr>
              <a:t>Лестница на </a:t>
            </a:r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 этаж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(старший блок)</a:t>
            </a:r>
            <a:endParaRPr lang="ru-RU" sz="1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467544" y="404664"/>
            <a:ext cx="8496944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1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b="1" dirty="0">
                <a:solidFill>
                  <a:srgbClr val="4BACC6">
                    <a:lumMod val="50000"/>
                  </a:srgbClr>
                </a:solidFill>
                <a:latin typeface="Times New Roman" panose="02020603050405020304" pitchFamily="18" charset="0"/>
                <a:cs typeface="Times New Roman" pitchFamily="18" charset="0"/>
              </a:rPr>
              <a:t>Схема перемещения обучающихся МОБУ СОШ №66 на 2020-2021 учебный год</a:t>
            </a:r>
            <a:r>
              <a:rPr lang="ru-RU" sz="8000" b="1" kern="0" dirty="0">
                <a:solidFill>
                  <a:srgbClr val="4BACC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kern="0" dirty="0">
                <a:solidFill>
                  <a:srgbClr val="4BACC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kern="0" dirty="0" smtClean="0">
                <a:solidFill>
                  <a:srgbClr val="4BACC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ФОЙЕ</a:t>
            </a:r>
            <a:br>
              <a:rPr lang="ru-RU" sz="8000" b="1" kern="0" dirty="0" smtClean="0">
                <a:solidFill>
                  <a:srgbClr val="4BACC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013456" y="1547664"/>
            <a:ext cx="1003481" cy="469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ВХОД / </a:t>
            </a:r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ВЫХОД №1</a:t>
            </a:r>
            <a:endParaRPr lang="ru-RU" sz="1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01844"/>
              </p:ext>
            </p:extLst>
          </p:nvPr>
        </p:nvGraphicFramePr>
        <p:xfrm>
          <a:off x="3203848" y="4365104"/>
          <a:ext cx="1457960" cy="40995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409950"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Двойная стрелка влево/вверх 2"/>
          <p:cNvSpPr/>
          <p:nvPr/>
        </p:nvSpPr>
        <p:spPr>
          <a:xfrm>
            <a:off x="1871700" y="2042076"/>
            <a:ext cx="360040" cy="936104"/>
          </a:xfrm>
          <a:prstGeom prst="leftUpArrow">
            <a:avLst>
              <a:gd name="adj1" fmla="val 4783"/>
              <a:gd name="adj2" fmla="val 25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Двойная стрелка влево/вверх 15"/>
          <p:cNvSpPr/>
          <p:nvPr/>
        </p:nvSpPr>
        <p:spPr>
          <a:xfrm flipH="1">
            <a:off x="2835161" y="2016826"/>
            <a:ext cx="363551" cy="936104"/>
          </a:xfrm>
          <a:prstGeom prst="leftUpArrow">
            <a:avLst>
              <a:gd name="adj1" fmla="val 4783"/>
              <a:gd name="adj2" fmla="val 25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Двойная стрелка влево/вверх 18"/>
          <p:cNvSpPr/>
          <p:nvPr/>
        </p:nvSpPr>
        <p:spPr>
          <a:xfrm flipH="1">
            <a:off x="2416671" y="2076430"/>
            <a:ext cx="363551" cy="2504697"/>
          </a:xfrm>
          <a:prstGeom prst="leftUpArrow">
            <a:avLst>
              <a:gd name="adj1" fmla="val 4783"/>
              <a:gd name="adj2" fmla="val 25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292176" y="4581126"/>
            <a:ext cx="1270856" cy="108012"/>
          </a:xfrm>
          <a:prstGeom prst="leftRightArrow">
            <a:avLst>
              <a:gd name="adj1" fmla="val 0"/>
              <a:gd name="adj2" fmla="val 3335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45107" y="4312766"/>
            <a:ext cx="824014" cy="536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Младший блок</a:t>
            </a:r>
            <a:endParaRPr lang="ru-RU" sz="1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254803"/>
              </p:ext>
            </p:extLst>
          </p:nvPr>
        </p:nvGraphicFramePr>
        <p:xfrm>
          <a:off x="5521830" y="4459037"/>
          <a:ext cx="648072" cy="272955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31512"/>
              </a:tblGrid>
              <a:tr h="272955"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H="1">
            <a:off x="3986968" y="4545148"/>
            <a:ext cx="576064" cy="0"/>
          </a:xfrm>
          <a:prstGeom prst="straightConnector1">
            <a:avLst/>
          </a:prstGeom>
          <a:ln w="28575"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817244" y="5601542"/>
            <a:ext cx="0" cy="864096"/>
          </a:xfrm>
          <a:prstGeom prst="straightConnector1">
            <a:avLst/>
          </a:prstGeom>
          <a:ln w="28575"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24128" y="4029950"/>
            <a:ext cx="504056" cy="0"/>
          </a:xfrm>
          <a:prstGeom prst="straightConnector1">
            <a:avLst/>
          </a:prstGeom>
          <a:ln w="28575"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968809" y="4015169"/>
            <a:ext cx="594223" cy="0"/>
          </a:xfrm>
          <a:prstGeom prst="straightConnector1">
            <a:avLst/>
          </a:prstGeom>
          <a:ln w="28575"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flipV="1">
            <a:off x="6228184" y="4089997"/>
            <a:ext cx="504056" cy="445537"/>
          </a:xfrm>
          <a:prstGeom prst="bentConnector3">
            <a:avLst>
              <a:gd name="adj1" fmla="val 50000"/>
            </a:avLst>
          </a:prstGeom>
          <a:ln w="28575"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углом вверх 32"/>
          <p:cNvSpPr/>
          <p:nvPr/>
        </p:nvSpPr>
        <p:spPr>
          <a:xfrm flipH="1" flipV="1">
            <a:off x="2842882" y="2952929"/>
            <a:ext cx="285813" cy="389109"/>
          </a:xfrm>
          <a:prstGeom prst="bentUpArrow">
            <a:avLst>
              <a:gd name="adj1" fmla="val 1987"/>
              <a:gd name="adj2" fmla="val 25000"/>
              <a:gd name="adj3" fmla="val 40342"/>
            </a:avLst>
          </a:prstGeom>
          <a:solidFill>
            <a:srgbClr val="00EA6A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1815810" y="2951369"/>
            <a:ext cx="471819" cy="283076"/>
          </a:xfrm>
          <a:prstGeom prst="straightConnector1">
            <a:avLst/>
          </a:prstGeom>
          <a:ln w="28575">
            <a:solidFill>
              <a:srgbClr val="00EA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трелка углом вверх 36"/>
          <p:cNvSpPr/>
          <p:nvPr/>
        </p:nvSpPr>
        <p:spPr>
          <a:xfrm rot="5579618" flipH="1">
            <a:off x="2919668" y="3958690"/>
            <a:ext cx="418054" cy="265724"/>
          </a:xfrm>
          <a:prstGeom prst="bentUpArrow">
            <a:avLst>
              <a:gd name="adj1" fmla="val 1987"/>
              <a:gd name="adj2" fmla="val 25000"/>
              <a:gd name="adj3" fmla="val 28900"/>
            </a:avLst>
          </a:prstGeom>
          <a:solidFill>
            <a:srgbClr val="00EA6A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Стрелка углом вверх 39"/>
          <p:cNvSpPr/>
          <p:nvPr/>
        </p:nvSpPr>
        <p:spPr>
          <a:xfrm rot="5400000" flipH="1" flipV="1">
            <a:off x="5489810" y="3714909"/>
            <a:ext cx="355864" cy="1050493"/>
          </a:xfrm>
          <a:prstGeom prst="bentUpArrow">
            <a:avLst>
              <a:gd name="adj1" fmla="val 1987"/>
              <a:gd name="adj2" fmla="val 25000"/>
              <a:gd name="adj3" fmla="val 289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5571833" y="4554997"/>
            <a:ext cx="30458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3486309" y="4445861"/>
            <a:ext cx="1076723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трелка углом вверх 44"/>
          <p:cNvSpPr/>
          <p:nvPr/>
        </p:nvSpPr>
        <p:spPr>
          <a:xfrm rot="10800000">
            <a:off x="2987084" y="3021016"/>
            <a:ext cx="189703" cy="615524"/>
          </a:xfrm>
          <a:prstGeom prst="bentUpArrow">
            <a:avLst>
              <a:gd name="adj1" fmla="val 1987"/>
              <a:gd name="adj2" fmla="val 25000"/>
              <a:gd name="adj3" fmla="val 28900"/>
            </a:avLst>
          </a:prstGeom>
          <a:solidFill>
            <a:srgbClr val="00EA6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Стрелка углом вверх 45"/>
          <p:cNvSpPr/>
          <p:nvPr/>
        </p:nvSpPr>
        <p:spPr>
          <a:xfrm rot="10800000" flipH="1">
            <a:off x="1856334" y="3092907"/>
            <a:ext cx="157122" cy="615524"/>
          </a:xfrm>
          <a:prstGeom prst="bentUpArrow">
            <a:avLst>
              <a:gd name="adj1" fmla="val 1987"/>
              <a:gd name="adj2" fmla="val 25000"/>
              <a:gd name="adj3" fmla="val 28900"/>
            </a:avLst>
          </a:prstGeom>
          <a:solidFill>
            <a:srgbClr val="00EA6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2051720" y="5327815"/>
            <a:ext cx="1" cy="95712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46" idx="4"/>
            <a:endCxn id="46" idx="4"/>
          </p:cNvCxnSpPr>
          <p:nvPr/>
        </p:nvCxnSpPr>
        <p:spPr>
          <a:xfrm>
            <a:off x="1975737" y="337796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Стрелка углом вверх 50"/>
          <p:cNvSpPr/>
          <p:nvPr/>
        </p:nvSpPr>
        <p:spPr>
          <a:xfrm rot="5400000" flipH="1" flipV="1">
            <a:off x="5810346" y="4075931"/>
            <a:ext cx="206434" cy="637285"/>
          </a:xfrm>
          <a:prstGeom prst="bentUpArrow">
            <a:avLst>
              <a:gd name="adj1" fmla="val 1987"/>
              <a:gd name="adj2" fmla="val 25000"/>
              <a:gd name="adj3" fmla="val 28900"/>
            </a:avLst>
          </a:prstGeom>
          <a:solidFill>
            <a:srgbClr val="B10F87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flipH="1">
            <a:off x="3802008" y="4228181"/>
            <a:ext cx="491692" cy="0"/>
          </a:xfrm>
          <a:prstGeom prst="straightConnector1">
            <a:avLst/>
          </a:prstGeom>
          <a:ln w="28575"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3216976" y="4559759"/>
            <a:ext cx="585032" cy="0"/>
          </a:xfrm>
          <a:prstGeom prst="straightConnector1">
            <a:avLst/>
          </a:prstGeom>
          <a:ln w="28575"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Стрелка углом вверх 56"/>
          <p:cNvSpPr/>
          <p:nvPr/>
        </p:nvSpPr>
        <p:spPr>
          <a:xfrm flipH="1" flipV="1">
            <a:off x="3081935" y="4161601"/>
            <a:ext cx="142906" cy="284259"/>
          </a:xfrm>
          <a:prstGeom prst="bentUpArrow">
            <a:avLst>
              <a:gd name="adj1" fmla="val 1987"/>
              <a:gd name="adj2" fmla="val 25000"/>
              <a:gd name="adj3" fmla="val 40342"/>
            </a:avLst>
          </a:prstGeom>
          <a:solidFill>
            <a:srgbClr val="B10F87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2639775" y="5462569"/>
            <a:ext cx="0" cy="957129"/>
          </a:xfrm>
          <a:prstGeom prst="straightConnector1">
            <a:avLst/>
          </a:prstGeom>
          <a:ln w="28575"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2659180" y="3965740"/>
            <a:ext cx="0" cy="302188"/>
          </a:xfrm>
          <a:prstGeom prst="straightConnector1">
            <a:avLst/>
          </a:prstGeom>
          <a:ln w="28575"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V="1">
            <a:off x="2745954" y="3789364"/>
            <a:ext cx="430833" cy="18510"/>
          </a:xfrm>
          <a:prstGeom prst="straightConnector1">
            <a:avLst/>
          </a:prstGeom>
          <a:ln w="28575">
            <a:solidFill>
              <a:srgbClr val="B10F8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Стрелка углом вверх 70"/>
          <p:cNvSpPr/>
          <p:nvPr/>
        </p:nvSpPr>
        <p:spPr>
          <a:xfrm>
            <a:off x="4802613" y="3400669"/>
            <a:ext cx="405728" cy="258578"/>
          </a:xfrm>
          <a:prstGeom prst="bentUpArrow">
            <a:avLst>
              <a:gd name="adj1" fmla="val 1987"/>
              <a:gd name="adj2" fmla="val 25000"/>
              <a:gd name="adj3" fmla="val 28900"/>
            </a:avLst>
          </a:prstGeom>
          <a:solidFill>
            <a:srgbClr val="B10F87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930344" y="4731992"/>
            <a:ext cx="1003662" cy="469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ВХОД / </a:t>
            </a:r>
            <a:r>
              <a:rPr lang="ru-RU" sz="12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ВЫХОД №4</a:t>
            </a:r>
            <a:endParaRPr lang="ru-RU" sz="12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Стрелка углом вверх 38"/>
          <p:cNvSpPr/>
          <p:nvPr/>
        </p:nvSpPr>
        <p:spPr>
          <a:xfrm rot="5400000" flipH="1" flipV="1">
            <a:off x="5810140" y="4071660"/>
            <a:ext cx="206434" cy="637285"/>
          </a:xfrm>
          <a:prstGeom prst="bentUpArrow">
            <a:avLst>
              <a:gd name="adj1" fmla="val 1987"/>
              <a:gd name="adj2" fmla="val 25000"/>
              <a:gd name="adj3" fmla="val 28900"/>
            </a:avLst>
          </a:prstGeom>
          <a:solidFill>
            <a:srgbClr val="B10F87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Стрелка углом вверх 43"/>
          <p:cNvSpPr/>
          <p:nvPr/>
        </p:nvSpPr>
        <p:spPr>
          <a:xfrm rot="5400000" flipH="1" flipV="1">
            <a:off x="6170076" y="4513233"/>
            <a:ext cx="200225" cy="323976"/>
          </a:xfrm>
          <a:prstGeom prst="bentUpArrow">
            <a:avLst>
              <a:gd name="adj1" fmla="val 1987"/>
              <a:gd name="adj2" fmla="val 25000"/>
              <a:gd name="adj3" fmla="val 28900"/>
            </a:avLst>
          </a:prstGeom>
          <a:solidFill>
            <a:srgbClr val="B10F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53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перемещения обучающихся МОБУ СОШ №66 на 2020-2021 учебный год</a:t>
            </a: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kern="0" dirty="0" smtClean="0">
                <a:solidFill>
                  <a:schemeClr val="accent5">
                    <a:lumMod val="50000"/>
                  </a:schemeClr>
                </a:solidFill>
                <a:cs typeface="Arial"/>
              </a:rPr>
              <a:t/>
            </a:r>
            <a:br>
              <a:rPr lang="ru-RU" b="1" kern="0" dirty="0" smtClean="0">
                <a:solidFill>
                  <a:schemeClr val="accent5">
                    <a:lumMod val="50000"/>
                  </a:schemeClr>
                </a:solidFill>
                <a:cs typeface="Arial"/>
              </a:rPr>
            </a:br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682918"/>
              </p:ext>
            </p:extLst>
          </p:nvPr>
        </p:nvGraphicFramePr>
        <p:xfrm>
          <a:off x="251520" y="1617101"/>
          <a:ext cx="8653983" cy="4557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"/>
                <a:gridCol w="792088"/>
                <a:gridCol w="432048"/>
                <a:gridCol w="936104"/>
                <a:gridCol w="504056"/>
                <a:gridCol w="864096"/>
                <a:gridCol w="1659503"/>
                <a:gridCol w="500737"/>
                <a:gridCol w="504056"/>
                <a:gridCol w="379942"/>
                <a:gridCol w="1505289"/>
              </a:tblGrid>
              <a:tr h="210574">
                <a:tc>
                  <a:txBody>
                    <a:bodyPr/>
                    <a:lstStyle/>
                    <a:p>
                      <a:pPr algn="ctr"/>
                      <a:endParaRPr lang="ru-RU" sz="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 grid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15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Англ. язык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№14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</a:t>
                      </a:r>
                    </a:p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УВР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Санузел Ж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 gridSpan="3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Санузел М</a:t>
                      </a: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Англ.язык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575">
                <a:tc>
                  <a:txBody>
                    <a:bodyPr/>
                    <a:lstStyle/>
                    <a:p>
                      <a:pPr algn="ctr"/>
                      <a:endParaRPr lang="ru-RU" sz="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574">
                <a:tc>
                  <a:txBody>
                    <a:bodyPr/>
                    <a:lstStyle/>
                    <a:p>
                      <a:pPr algn="ctr"/>
                      <a:endParaRPr lang="ru-RU" sz="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574">
                <a:tc>
                  <a:txBody>
                    <a:bodyPr/>
                    <a:lstStyle/>
                    <a:p>
                      <a:pPr algn="ctr"/>
                      <a:endParaRPr lang="ru-RU" sz="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575">
                <a:tc>
                  <a:txBody>
                    <a:bodyPr/>
                    <a:lstStyle/>
                    <a:p>
                      <a:pPr algn="ctr"/>
                      <a:endParaRPr lang="ru-RU" sz="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575">
                <a:tc>
                  <a:txBody>
                    <a:bodyPr/>
                    <a:lstStyle/>
                    <a:p>
                      <a:pPr algn="ctr"/>
                      <a:endParaRPr lang="ru-RU" sz="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490">
                <a:tc>
                  <a:txBody>
                    <a:bodyPr/>
                    <a:lstStyle/>
                    <a:p>
                      <a:pPr algn="ctr"/>
                      <a:endParaRPr lang="ru-RU" sz="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5074">
                <a:tc gridSpan="11"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55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1а 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с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3д-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смена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1в 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с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3а-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смена</a:t>
                      </a:r>
                    </a:p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1г 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с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3в-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4а 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с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2б-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смена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4г 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с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2а-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смена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1д 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с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3б-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7" name="Прямоугольник 76"/>
          <p:cNvSpPr/>
          <p:nvPr/>
        </p:nvSpPr>
        <p:spPr>
          <a:xfrm>
            <a:off x="251520" y="1346153"/>
            <a:ext cx="8640960" cy="287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3 </a:t>
            </a:r>
            <a:r>
              <a:rPr lang="ru-RU" sz="2000" b="1" dirty="0" smtClean="0"/>
              <a:t>этаж (начальный блок)</a:t>
            </a:r>
            <a:endParaRPr lang="ru-RU" sz="2000" b="1" dirty="0"/>
          </a:p>
        </p:txBody>
      </p:sp>
      <p:sp>
        <p:nvSpPr>
          <p:cNvPr id="113" name="Text Box 24"/>
          <p:cNvSpPr txBox="1">
            <a:spLocks noChangeArrowheads="1"/>
          </p:cNvSpPr>
          <p:nvPr/>
        </p:nvSpPr>
        <p:spPr bwMode="auto">
          <a:xfrm>
            <a:off x="656929" y="6421897"/>
            <a:ext cx="1569647" cy="2462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по школе</a:t>
            </a:r>
            <a:endParaRPr lang="ru-RU" altLang="ru-RU" sz="10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Стрелка вправо 113"/>
          <p:cNvSpPr/>
          <p:nvPr/>
        </p:nvSpPr>
        <p:spPr>
          <a:xfrm>
            <a:off x="145030" y="6534843"/>
            <a:ext cx="409575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лево/вправо 28"/>
          <p:cNvSpPr/>
          <p:nvPr/>
        </p:nvSpPr>
        <p:spPr>
          <a:xfrm rot="10800000">
            <a:off x="4932040" y="3409166"/>
            <a:ext cx="2736304" cy="45719"/>
          </a:xfrm>
          <a:prstGeom prst="leftRightArrow">
            <a:avLst>
              <a:gd name="adj1" fmla="val 27493"/>
              <a:gd name="adj2" fmla="val 783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Двойная стрелка влево/вправо 17"/>
          <p:cNvSpPr/>
          <p:nvPr/>
        </p:nvSpPr>
        <p:spPr>
          <a:xfrm rot="16200000">
            <a:off x="-251946" y="3876934"/>
            <a:ext cx="1249248" cy="45719"/>
          </a:xfrm>
          <a:prstGeom prst="leftRightArrow">
            <a:avLst>
              <a:gd name="adj1" fmla="val 27493"/>
              <a:gd name="adj2" fmla="val 783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Двойная стрелка влево/вправо 29"/>
          <p:cNvSpPr/>
          <p:nvPr/>
        </p:nvSpPr>
        <p:spPr>
          <a:xfrm rot="10800000">
            <a:off x="2555776" y="3386307"/>
            <a:ext cx="1885154" cy="45719"/>
          </a:xfrm>
          <a:prstGeom prst="leftRightArrow">
            <a:avLst>
              <a:gd name="adj1" fmla="val 27493"/>
              <a:gd name="adj2" fmla="val 7837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углом вверх 18"/>
          <p:cNvSpPr/>
          <p:nvPr/>
        </p:nvSpPr>
        <p:spPr>
          <a:xfrm rot="5400000">
            <a:off x="1421535" y="2598899"/>
            <a:ext cx="184197" cy="1536742"/>
          </a:xfrm>
          <a:prstGeom prst="bentUpArrow">
            <a:avLst>
              <a:gd name="adj1" fmla="val 6395"/>
              <a:gd name="adj2" fmla="val 25000"/>
              <a:gd name="adj3" fmla="val 223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Стрелка углом вверх 30"/>
          <p:cNvSpPr/>
          <p:nvPr/>
        </p:nvSpPr>
        <p:spPr>
          <a:xfrm rot="10800000" flipH="1">
            <a:off x="8244408" y="3409572"/>
            <a:ext cx="272846" cy="1114846"/>
          </a:xfrm>
          <a:prstGeom prst="bentUpArrow">
            <a:avLst>
              <a:gd name="adj1" fmla="val 6395"/>
              <a:gd name="adj2" fmla="val 25000"/>
              <a:gd name="adj3" fmla="val 223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трелка углом вверх 31"/>
          <p:cNvSpPr/>
          <p:nvPr/>
        </p:nvSpPr>
        <p:spPr>
          <a:xfrm rot="10800000" flipH="1">
            <a:off x="6819433" y="3650627"/>
            <a:ext cx="272846" cy="837548"/>
          </a:xfrm>
          <a:prstGeom prst="bentUpArrow">
            <a:avLst>
              <a:gd name="adj1" fmla="val 6395"/>
              <a:gd name="adj2" fmla="val 25000"/>
              <a:gd name="adj3" fmla="val 223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Двойная стрелка влево/вправо 35"/>
          <p:cNvSpPr/>
          <p:nvPr/>
        </p:nvSpPr>
        <p:spPr>
          <a:xfrm rot="3266067" flipV="1">
            <a:off x="3490844" y="4236602"/>
            <a:ext cx="618749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Двойная стрелка влево/вправо 37"/>
          <p:cNvSpPr/>
          <p:nvPr/>
        </p:nvSpPr>
        <p:spPr>
          <a:xfrm rot="2450834" flipV="1">
            <a:off x="4934245" y="4241068"/>
            <a:ext cx="54196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Двойная стрелка влево/вправо 38"/>
          <p:cNvSpPr/>
          <p:nvPr/>
        </p:nvSpPr>
        <p:spPr>
          <a:xfrm rot="3259776">
            <a:off x="2121640" y="4224896"/>
            <a:ext cx="649104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Двойная стрелка влево/вправо 39"/>
          <p:cNvSpPr/>
          <p:nvPr/>
        </p:nvSpPr>
        <p:spPr>
          <a:xfrm rot="5400000">
            <a:off x="56600" y="2664958"/>
            <a:ext cx="677874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Двойная стрелка влево/вправо 40"/>
          <p:cNvSpPr/>
          <p:nvPr/>
        </p:nvSpPr>
        <p:spPr>
          <a:xfrm rot="5400000">
            <a:off x="346049" y="1987084"/>
            <a:ext cx="677874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2244440" y="6534272"/>
            <a:ext cx="409575" cy="45719"/>
          </a:xfrm>
          <a:prstGeom prst="rightArrow">
            <a:avLst/>
          </a:prstGeom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553825" y="6561138"/>
            <a:ext cx="409575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6819432" y="6545579"/>
            <a:ext cx="352449" cy="45719"/>
          </a:xfrm>
          <a:prstGeom prst="rightArrow">
            <a:avLst/>
          </a:prstGeom>
          <a:solidFill>
            <a:srgbClr val="B10F87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2736787" y="6438027"/>
            <a:ext cx="1729786" cy="246221"/>
          </a:xfrm>
          <a:prstGeom prst="rect">
            <a:avLst/>
          </a:prstGeom>
          <a:solidFill>
            <a:srgbClr val="00EA6A"/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</a:t>
            </a:r>
            <a:r>
              <a:rPr lang="ru-RU" altLang="ru-RU" sz="10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в столовую</a:t>
            </a:r>
            <a:endParaRPr lang="ru-RU" altLang="ru-RU" sz="10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5037198" y="6294613"/>
            <a:ext cx="1729786" cy="40011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</a:t>
            </a:r>
            <a:r>
              <a:rPr lang="ru-RU" altLang="ru-RU" sz="10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в библиотеку</a:t>
            </a:r>
            <a:endParaRPr lang="ru-RU" altLang="ru-RU" sz="10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7308304" y="6483746"/>
            <a:ext cx="1729786" cy="246221"/>
          </a:xfrm>
          <a:prstGeom prst="rect">
            <a:avLst/>
          </a:prstGeom>
          <a:solidFill>
            <a:srgbClr val="B10F87"/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</a:t>
            </a:r>
            <a:r>
              <a:rPr lang="ru-RU" altLang="ru-RU" sz="10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в спортзал</a:t>
            </a:r>
            <a:endParaRPr lang="ru-RU" altLang="ru-RU" sz="10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Двойная стрелка влево/вправо 25"/>
          <p:cNvSpPr/>
          <p:nvPr/>
        </p:nvSpPr>
        <p:spPr>
          <a:xfrm rot="2450834" flipV="1">
            <a:off x="4934244" y="4241068"/>
            <a:ext cx="54196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Двойная стрелка влево/вправо 27"/>
          <p:cNvSpPr/>
          <p:nvPr/>
        </p:nvSpPr>
        <p:spPr>
          <a:xfrm rot="2450834">
            <a:off x="4587795" y="4271004"/>
            <a:ext cx="54196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Двойная стрелка влево/вправо 32"/>
          <p:cNvSpPr/>
          <p:nvPr/>
        </p:nvSpPr>
        <p:spPr>
          <a:xfrm rot="2450834" flipV="1">
            <a:off x="4766218" y="4279524"/>
            <a:ext cx="54196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Двойная стрелка влево/вправо 33"/>
          <p:cNvSpPr/>
          <p:nvPr/>
        </p:nvSpPr>
        <p:spPr>
          <a:xfrm rot="3356659" flipV="1">
            <a:off x="3376168" y="4236601"/>
            <a:ext cx="54196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Двойная стрелка влево/вправо 34"/>
          <p:cNvSpPr/>
          <p:nvPr/>
        </p:nvSpPr>
        <p:spPr>
          <a:xfrm rot="3862771" flipV="1">
            <a:off x="1643233" y="4224895"/>
            <a:ext cx="54196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Двойная стрелка влево/вправо 36"/>
          <p:cNvSpPr/>
          <p:nvPr/>
        </p:nvSpPr>
        <p:spPr>
          <a:xfrm rot="5400000" flipV="1">
            <a:off x="28270" y="4040236"/>
            <a:ext cx="824937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Двойная стрелка влево/вправо 41"/>
          <p:cNvSpPr/>
          <p:nvPr/>
        </p:nvSpPr>
        <p:spPr>
          <a:xfrm rot="5400000">
            <a:off x="6548083" y="4155324"/>
            <a:ext cx="60910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Двойная стрелка влево/вправо 42"/>
          <p:cNvSpPr/>
          <p:nvPr/>
        </p:nvSpPr>
        <p:spPr>
          <a:xfrm rot="5400000">
            <a:off x="7964582" y="4115966"/>
            <a:ext cx="609101" cy="49451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Двойная стрелка влево/вправо 43"/>
          <p:cNvSpPr/>
          <p:nvPr/>
        </p:nvSpPr>
        <p:spPr>
          <a:xfrm>
            <a:off x="4319023" y="3548633"/>
            <a:ext cx="759689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Двойная стрелка влево/вправо 44"/>
          <p:cNvSpPr/>
          <p:nvPr/>
        </p:nvSpPr>
        <p:spPr>
          <a:xfrm rot="5400000">
            <a:off x="166641" y="2349792"/>
            <a:ext cx="639633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Двойная стрелка влево/вправо 45"/>
          <p:cNvSpPr/>
          <p:nvPr/>
        </p:nvSpPr>
        <p:spPr>
          <a:xfrm rot="10800000" flipV="1">
            <a:off x="7698772" y="3502914"/>
            <a:ext cx="54196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Двойная стрелка влево/вправо 46"/>
          <p:cNvSpPr/>
          <p:nvPr/>
        </p:nvSpPr>
        <p:spPr>
          <a:xfrm rot="5400000" flipV="1">
            <a:off x="165427" y="4061581"/>
            <a:ext cx="824937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Двойная стрелка влево/вправо 47"/>
          <p:cNvSpPr/>
          <p:nvPr/>
        </p:nvSpPr>
        <p:spPr>
          <a:xfrm rot="4030944" flipV="1">
            <a:off x="1937132" y="4236740"/>
            <a:ext cx="54196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Двойная стрелка влево/вправо 48"/>
          <p:cNvSpPr/>
          <p:nvPr/>
        </p:nvSpPr>
        <p:spPr>
          <a:xfrm rot="3985737" flipV="1">
            <a:off x="1781019" y="4252382"/>
            <a:ext cx="54196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Двойная стрелка влево/вправо 49"/>
          <p:cNvSpPr/>
          <p:nvPr/>
        </p:nvSpPr>
        <p:spPr>
          <a:xfrm rot="3356659" flipV="1">
            <a:off x="3227372" y="4233359"/>
            <a:ext cx="541961" cy="73386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rgbClr val="00EA6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Двойная стрелка влево/вправо 50"/>
          <p:cNvSpPr/>
          <p:nvPr/>
        </p:nvSpPr>
        <p:spPr>
          <a:xfrm rot="2607890" flipV="1">
            <a:off x="4766217" y="4279524"/>
            <a:ext cx="54196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Двойная стрелка влево/вправо 52"/>
          <p:cNvSpPr/>
          <p:nvPr/>
        </p:nvSpPr>
        <p:spPr>
          <a:xfrm rot="5400000">
            <a:off x="6435071" y="4157466"/>
            <a:ext cx="60910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Двойная стрелка влево/вправо 53"/>
          <p:cNvSpPr/>
          <p:nvPr/>
        </p:nvSpPr>
        <p:spPr>
          <a:xfrm rot="5400000">
            <a:off x="7843920" y="4106428"/>
            <a:ext cx="609101" cy="49451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Двойная стрелка влево/вправо 54"/>
          <p:cNvSpPr/>
          <p:nvPr/>
        </p:nvSpPr>
        <p:spPr>
          <a:xfrm rot="10800000" flipV="1">
            <a:off x="7092279" y="3503468"/>
            <a:ext cx="54196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Двойная стрелка влево/вправо 55"/>
          <p:cNvSpPr/>
          <p:nvPr/>
        </p:nvSpPr>
        <p:spPr>
          <a:xfrm>
            <a:off x="3817837" y="3615002"/>
            <a:ext cx="942909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Двойная стрелка влево/вправо 56"/>
          <p:cNvSpPr/>
          <p:nvPr/>
        </p:nvSpPr>
        <p:spPr>
          <a:xfrm rot="5400000">
            <a:off x="264278" y="2822008"/>
            <a:ext cx="639633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Двойная стрелка влево/вправо 57"/>
          <p:cNvSpPr/>
          <p:nvPr/>
        </p:nvSpPr>
        <p:spPr>
          <a:xfrm rot="5400000" flipV="1">
            <a:off x="378324" y="4113004"/>
            <a:ext cx="61852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Двойная стрелка влево/вправо 58"/>
          <p:cNvSpPr/>
          <p:nvPr/>
        </p:nvSpPr>
        <p:spPr>
          <a:xfrm>
            <a:off x="4553825" y="3695006"/>
            <a:ext cx="639633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Двойная стрелка влево/вправо 59"/>
          <p:cNvSpPr/>
          <p:nvPr/>
        </p:nvSpPr>
        <p:spPr>
          <a:xfrm rot="10800000" flipV="1">
            <a:off x="7558043" y="3649112"/>
            <a:ext cx="54196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Двойная стрелка влево/вправо 60"/>
          <p:cNvSpPr/>
          <p:nvPr/>
        </p:nvSpPr>
        <p:spPr>
          <a:xfrm rot="5400000">
            <a:off x="7693600" y="4176109"/>
            <a:ext cx="609101" cy="49451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Двойная стрелка влево/вправо 61"/>
          <p:cNvSpPr/>
          <p:nvPr/>
        </p:nvSpPr>
        <p:spPr>
          <a:xfrm rot="5400000">
            <a:off x="6334963" y="4148154"/>
            <a:ext cx="60910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3" name="Двойная стрелка влево/вправо 62"/>
          <p:cNvSpPr/>
          <p:nvPr/>
        </p:nvSpPr>
        <p:spPr>
          <a:xfrm rot="2450834">
            <a:off x="4441124" y="4315849"/>
            <a:ext cx="54196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Двойная стрелка влево/вправо 63"/>
          <p:cNvSpPr/>
          <p:nvPr/>
        </p:nvSpPr>
        <p:spPr>
          <a:xfrm rot="3356659" flipV="1">
            <a:off x="3045224" y="4261934"/>
            <a:ext cx="541961" cy="73386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rgbClr val="00EA6A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3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перемещения обучающихся МОБУ СОШ №66 на 2020-2021 учебный год</a:t>
            </a: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kern="0" dirty="0" smtClean="0">
                <a:solidFill>
                  <a:schemeClr val="accent5">
                    <a:lumMod val="50000"/>
                  </a:schemeClr>
                </a:solidFill>
                <a:cs typeface="Arial"/>
              </a:rPr>
              <a:t/>
            </a:r>
            <a:br>
              <a:rPr lang="ru-RU" b="1" kern="0" dirty="0" smtClean="0">
                <a:solidFill>
                  <a:schemeClr val="accent5">
                    <a:lumMod val="50000"/>
                  </a:schemeClr>
                </a:solidFill>
                <a:cs typeface="Arial"/>
              </a:rPr>
            </a:br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38345"/>
              </p:ext>
            </p:extLst>
          </p:nvPr>
        </p:nvGraphicFramePr>
        <p:xfrm>
          <a:off x="251520" y="1617101"/>
          <a:ext cx="8658107" cy="4222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622860"/>
                <a:gridCol w="1336049"/>
                <a:gridCol w="389409"/>
                <a:gridCol w="1547955"/>
                <a:gridCol w="3303874"/>
              </a:tblGrid>
              <a:tr h="172102">
                <a:tc rowSpan="4">
                  <a:txBody>
                    <a:bodyPr/>
                    <a:lstStyle/>
                    <a:p>
                      <a:pPr algn="ctr"/>
                      <a:endParaRPr lang="ru-RU" sz="3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3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3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3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3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3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3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 grid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</a:t>
                      </a:r>
                    </a:p>
                    <a:p>
                      <a:pPr algn="ctr"/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начальной школы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8" hMerge="1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234">
                <a:tc rowSpan="6" gridSpan="7"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4б 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с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2г-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смена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102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101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997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9522">
                <a:tc gridSpan="7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СПОРТЗАЛ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58886">
                <a:tc gridSpan="7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1б 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с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3г-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смена</a:t>
                      </a:r>
                    </a:p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4в 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с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2в-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7" name="Прямоугольник 76"/>
          <p:cNvSpPr/>
          <p:nvPr/>
        </p:nvSpPr>
        <p:spPr>
          <a:xfrm>
            <a:off x="251520" y="1346153"/>
            <a:ext cx="8640960" cy="287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/>
              <a:t>4 этаж (начальный блок)</a:t>
            </a:r>
            <a:endParaRPr lang="ru-RU" sz="2000" b="1" dirty="0"/>
          </a:p>
        </p:txBody>
      </p:sp>
      <p:sp>
        <p:nvSpPr>
          <p:cNvPr id="113" name="Text Box 24"/>
          <p:cNvSpPr txBox="1">
            <a:spLocks noChangeArrowheads="1"/>
          </p:cNvSpPr>
          <p:nvPr/>
        </p:nvSpPr>
        <p:spPr bwMode="auto">
          <a:xfrm>
            <a:off x="1114022" y="6508426"/>
            <a:ext cx="1772378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по школе</a:t>
            </a:r>
            <a:endParaRPr lang="ru-RU" altLang="ru-RU" sz="10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Стрелка вправо 113"/>
          <p:cNvSpPr/>
          <p:nvPr/>
        </p:nvSpPr>
        <p:spPr>
          <a:xfrm>
            <a:off x="656930" y="6639454"/>
            <a:ext cx="409575" cy="45719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углом вверх 31"/>
          <p:cNvSpPr/>
          <p:nvPr/>
        </p:nvSpPr>
        <p:spPr>
          <a:xfrm rot="10800000" flipH="1">
            <a:off x="1681036" y="2017539"/>
            <a:ext cx="247770" cy="837548"/>
          </a:xfrm>
          <a:prstGeom prst="bentUpArrow">
            <a:avLst>
              <a:gd name="adj1" fmla="val 0"/>
              <a:gd name="adj2" fmla="val 21635"/>
              <a:gd name="adj3" fmla="val 3131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Двойная стрелка влево/вправо 35"/>
          <p:cNvSpPr/>
          <p:nvPr/>
        </p:nvSpPr>
        <p:spPr>
          <a:xfrm rot="2601598">
            <a:off x="4240786" y="4100360"/>
            <a:ext cx="677874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Двойная стрелка влево/вправо 37"/>
          <p:cNvSpPr/>
          <p:nvPr/>
        </p:nvSpPr>
        <p:spPr>
          <a:xfrm rot="10800000">
            <a:off x="1681036" y="3480474"/>
            <a:ext cx="338937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Двойная стрелка влево/вправо 38"/>
          <p:cNvSpPr/>
          <p:nvPr/>
        </p:nvSpPr>
        <p:spPr>
          <a:xfrm rot="5400000" flipV="1">
            <a:off x="2043947" y="4112900"/>
            <a:ext cx="523733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Двойная стрелка влево/вправо 39"/>
          <p:cNvSpPr/>
          <p:nvPr/>
        </p:nvSpPr>
        <p:spPr>
          <a:xfrm flipV="1">
            <a:off x="861717" y="1673940"/>
            <a:ext cx="77985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углом вверх 19"/>
          <p:cNvSpPr/>
          <p:nvPr/>
        </p:nvSpPr>
        <p:spPr>
          <a:xfrm rot="5400000" flipH="1" flipV="1">
            <a:off x="1602068" y="2100911"/>
            <a:ext cx="1086766" cy="225881"/>
          </a:xfrm>
          <a:prstGeom prst="bentUpArrow">
            <a:avLst>
              <a:gd name="adj1" fmla="val 0"/>
              <a:gd name="adj2" fmla="val 21635"/>
              <a:gd name="adj3" fmla="val 4052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Двойная стрелка влево/вправо 20"/>
          <p:cNvSpPr/>
          <p:nvPr/>
        </p:nvSpPr>
        <p:spPr>
          <a:xfrm flipV="1">
            <a:off x="620422" y="2018481"/>
            <a:ext cx="77985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Двойная стрелка влево/вправо 21"/>
          <p:cNvSpPr/>
          <p:nvPr/>
        </p:nvSpPr>
        <p:spPr>
          <a:xfrm rot="1649682">
            <a:off x="2456461" y="3280861"/>
            <a:ext cx="677874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1146321" y="6093296"/>
            <a:ext cx="1772378" cy="246221"/>
          </a:xfrm>
          <a:prstGeom prst="rect">
            <a:avLst/>
          </a:prstGeom>
          <a:solidFill>
            <a:srgbClr val="00EA6A"/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в столовую</a:t>
            </a:r>
            <a:endParaRPr lang="ru-RU" altLang="ru-RU" sz="10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3851920" y="6093294"/>
            <a:ext cx="1772378" cy="246221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в библиотеку</a:t>
            </a:r>
            <a:endParaRPr lang="ru-RU" altLang="ru-RU" sz="10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3860121" y="6438952"/>
            <a:ext cx="1772378" cy="246221"/>
          </a:xfrm>
          <a:prstGeom prst="rect">
            <a:avLst/>
          </a:prstGeom>
          <a:solidFill>
            <a:srgbClr val="B10F87"/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в спортзал</a:t>
            </a:r>
            <a:endParaRPr lang="ru-RU" altLang="ru-RU" sz="10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665412" y="6193546"/>
            <a:ext cx="409575" cy="45719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275856" y="6227665"/>
            <a:ext cx="409575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275856" y="6585817"/>
            <a:ext cx="409575" cy="45719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4629252" flipV="1">
            <a:off x="3882356" y="4110332"/>
            <a:ext cx="455141" cy="63748"/>
          </a:xfrm>
          <a:prstGeom prst="rightArrow">
            <a:avLst>
              <a:gd name="adj1" fmla="val 14357"/>
              <a:gd name="adj2" fmla="val 117722"/>
            </a:avLst>
          </a:prstGeom>
          <a:solidFill>
            <a:srgbClr val="00EA6A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4629252" flipV="1">
            <a:off x="3882355" y="4110332"/>
            <a:ext cx="455141" cy="63748"/>
          </a:xfrm>
          <a:prstGeom prst="rightArrow">
            <a:avLst>
              <a:gd name="adj1" fmla="val 14357"/>
              <a:gd name="adj2" fmla="val 117722"/>
            </a:avLst>
          </a:prstGeom>
          <a:solidFill>
            <a:srgbClr val="00EA6A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16200000" flipV="1">
            <a:off x="1949902" y="4110183"/>
            <a:ext cx="455141" cy="64044"/>
          </a:xfrm>
          <a:prstGeom prst="rightArrow">
            <a:avLst>
              <a:gd name="adj1" fmla="val 14357"/>
              <a:gd name="adj2" fmla="val 117722"/>
            </a:avLst>
          </a:prstGeom>
          <a:solidFill>
            <a:srgbClr val="00EA6A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углом вверх 30"/>
          <p:cNvSpPr/>
          <p:nvPr/>
        </p:nvSpPr>
        <p:spPr>
          <a:xfrm rot="10800000" flipH="1" flipV="1">
            <a:off x="1738313" y="3139253"/>
            <a:ext cx="424693" cy="225883"/>
          </a:xfrm>
          <a:prstGeom prst="bentUpArrow">
            <a:avLst>
              <a:gd name="adj1" fmla="val 0"/>
              <a:gd name="adj2" fmla="val 21635"/>
              <a:gd name="adj3" fmla="val 40522"/>
            </a:avLst>
          </a:prstGeom>
          <a:solidFill>
            <a:srgbClr val="00EA6A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Стрелка вправо 32"/>
          <p:cNvSpPr/>
          <p:nvPr/>
        </p:nvSpPr>
        <p:spPr>
          <a:xfrm rot="16200000">
            <a:off x="1742866" y="2397620"/>
            <a:ext cx="869214" cy="45719"/>
          </a:xfrm>
          <a:prstGeom prst="rightArrow">
            <a:avLst>
              <a:gd name="adj1" fmla="val 14357"/>
              <a:gd name="adj2" fmla="val 117722"/>
            </a:avLst>
          </a:prstGeom>
          <a:solidFill>
            <a:srgbClr val="00EA6A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16200000">
            <a:off x="1742867" y="2397620"/>
            <a:ext cx="869214" cy="45719"/>
          </a:xfrm>
          <a:prstGeom prst="rightArrow">
            <a:avLst>
              <a:gd name="adj1" fmla="val 14357"/>
              <a:gd name="adj2" fmla="val 117722"/>
            </a:avLst>
          </a:prstGeom>
          <a:solidFill>
            <a:srgbClr val="00EA6A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16200000">
            <a:off x="1742868" y="2397620"/>
            <a:ext cx="869214" cy="45719"/>
          </a:xfrm>
          <a:prstGeom prst="rightArrow">
            <a:avLst>
              <a:gd name="adj1" fmla="val 14357"/>
              <a:gd name="adj2" fmla="val 117722"/>
            </a:avLst>
          </a:prstGeom>
          <a:solidFill>
            <a:srgbClr val="00EA6A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10800000" flipV="1">
            <a:off x="406731" y="1729308"/>
            <a:ext cx="781069" cy="45719"/>
          </a:xfrm>
          <a:prstGeom prst="rightArrow">
            <a:avLst>
              <a:gd name="adj1" fmla="val 14357"/>
              <a:gd name="adj2" fmla="val 117722"/>
            </a:avLst>
          </a:prstGeom>
          <a:solidFill>
            <a:srgbClr val="00EA6A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16200000" flipV="1">
            <a:off x="1833066" y="4121957"/>
            <a:ext cx="455141" cy="64044"/>
          </a:xfrm>
          <a:prstGeom prst="rightArrow">
            <a:avLst>
              <a:gd name="adj1" fmla="val 14357"/>
              <a:gd name="adj2" fmla="val 117722"/>
            </a:avLst>
          </a:prstGeom>
          <a:solidFill>
            <a:srgbClr val="00EA6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углом вверх 42"/>
          <p:cNvSpPr/>
          <p:nvPr/>
        </p:nvSpPr>
        <p:spPr>
          <a:xfrm rot="10800000" flipH="1" flipV="1">
            <a:off x="1575622" y="3013626"/>
            <a:ext cx="424693" cy="225883"/>
          </a:xfrm>
          <a:prstGeom prst="bentUpArrow">
            <a:avLst>
              <a:gd name="adj1" fmla="val 0"/>
              <a:gd name="adj2" fmla="val 21635"/>
              <a:gd name="adj3" fmla="val 40522"/>
            </a:avLst>
          </a:prstGeom>
          <a:solidFill>
            <a:srgbClr val="00EA6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Стрелка вправо 43"/>
          <p:cNvSpPr/>
          <p:nvPr/>
        </p:nvSpPr>
        <p:spPr>
          <a:xfrm rot="16200000">
            <a:off x="1742869" y="2397620"/>
            <a:ext cx="869214" cy="45719"/>
          </a:xfrm>
          <a:prstGeom prst="rightArrow">
            <a:avLst>
              <a:gd name="adj1" fmla="val 14357"/>
              <a:gd name="adj2" fmla="val 117722"/>
            </a:avLst>
          </a:prstGeom>
          <a:solidFill>
            <a:srgbClr val="00EA6A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 rot="16200000" flipV="1">
            <a:off x="1664719" y="2413453"/>
            <a:ext cx="837548" cy="45719"/>
          </a:xfrm>
          <a:prstGeom prst="rightArrow">
            <a:avLst>
              <a:gd name="adj1" fmla="val 14357"/>
              <a:gd name="adj2" fmla="val 117722"/>
            </a:avLst>
          </a:prstGeom>
          <a:solidFill>
            <a:srgbClr val="00EA6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 rot="10800000" flipV="1">
            <a:off x="439105" y="1824721"/>
            <a:ext cx="795703" cy="45719"/>
          </a:xfrm>
          <a:prstGeom prst="rightArrow">
            <a:avLst>
              <a:gd name="adj1" fmla="val 14357"/>
              <a:gd name="adj2" fmla="val 117722"/>
            </a:avLst>
          </a:prstGeom>
          <a:solidFill>
            <a:srgbClr val="00EA6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 rot="14629252" flipV="1">
            <a:off x="3882356" y="4101048"/>
            <a:ext cx="455141" cy="63748"/>
          </a:xfrm>
          <a:prstGeom prst="rightArrow">
            <a:avLst>
              <a:gd name="adj1" fmla="val 14357"/>
              <a:gd name="adj2" fmla="val 117722"/>
            </a:avLst>
          </a:prstGeom>
          <a:solidFill>
            <a:srgbClr val="00EA6A"/>
          </a:solidFill>
          <a:ln>
            <a:solidFill>
              <a:srgbClr val="00E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право 47"/>
          <p:cNvSpPr/>
          <p:nvPr/>
        </p:nvSpPr>
        <p:spPr>
          <a:xfrm rot="14076391" flipV="1">
            <a:off x="3662042" y="4171490"/>
            <a:ext cx="455141" cy="64044"/>
          </a:xfrm>
          <a:prstGeom prst="rightArrow">
            <a:avLst>
              <a:gd name="adj1" fmla="val 14357"/>
              <a:gd name="adj2" fmla="val 117722"/>
            </a:avLst>
          </a:prstGeom>
          <a:solidFill>
            <a:srgbClr val="00EA6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право 48"/>
          <p:cNvSpPr/>
          <p:nvPr/>
        </p:nvSpPr>
        <p:spPr>
          <a:xfrm>
            <a:off x="5220073" y="3382136"/>
            <a:ext cx="609012" cy="45719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1753431" y="3599305"/>
            <a:ext cx="409575" cy="45719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 flipV="1">
            <a:off x="3594315" y="3526194"/>
            <a:ext cx="455141" cy="64044"/>
          </a:xfrm>
          <a:prstGeom prst="rightArrow">
            <a:avLst>
              <a:gd name="adj1" fmla="val 14357"/>
              <a:gd name="adj2" fmla="val 117722"/>
            </a:avLst>
          </a:prstGeom>
          <a:solidFill>
            <a:srgbClr val="B10F87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углом вверх 54"/>
          <p:cNvSpPr/>
          <p:nvPr/>
        </p:nvSpPr>
        <p:spPr>
          <a:xfrm rot="5400000" flipH="1" flipV="1">
            <a:off x="1602069" y="2100911"/>
            <a:ext cx="1086766" cy="225881"/>
          </a:xfrm>
          <a:prstGeom prst="bentUpArrow">
            <a:avLst>
              <a:gd name="adj1" fmla="val 0"/>
              <a:gd name="adj2" fmla="val 21635"/>
              <a:gd name="adj3" fmla="val 4052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Стрелка углом вверх 56"/>
          <p:cNvSpPr/>
          <p:nvPr/>
        </p:nvSpPr>
        <p:spPr>
          <a:xfrm rot="5400000" flipH="1" flipV="1">
            <a:off x="1602070" y="2100911"/>
            <a:ext cx="1086766" cy="225881"/>
          </a:xfrm>
          <a:prstGeom prst="bentUpArrow">
            <a:avLst>
              <a:gd name="adj1" fmla="val 0"/>
              <a:gd name="adj2" fmla="val 21635"/>
              <a:gd name="adj3" fmla="val 4052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Стрелка углом вверх 58"/>
          <p:cNvSpPr/>
          <p:nvPr/>
        </p:nvSpPr>
        <p:spPr>
          <a:xfrm rot="5400000" flipH="1" flipV="1">
            <a:off x="1602071" y="2100911"/>
            <a:ext cx="1086766" cy="225881"/>
          </a:xfrm>
          <a:prstGeom prst="bentUpArrow">
            <a:avLst>
              <a:gd name="adj1" fmla="val 0"/>
              <a:gd name="adj2" fmla="val 21635"/>
              <a:gd name="adj3" fmla="val 4052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Стрелка углом вверх 59"/>
          <p:cNvSpPr/>
          <p:nvPr/>
        </p:nvSpPr>
        <p:spPr>
          <a:xfrm rot="5400000" flipH="1" flipV="1">
            <a:off x="1602072" y="2100911"/>
            <a:ext cx="1086766" cy="225881"/>
          </a:xfrm>
          <a:prstGeom prst="bentUpArrow">
            <a:avLst>
              <a:gd name="adj1" fmla="val 0"/>
              <a:gd name="adj2" fmla="val 21635"/>
              <a:gd name="adj3" fmla="val 4052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трелка углом вверх 2"/>
          <p:cNvSpPr/>
          <p:nvPr/>
        </p:nvSpPr>
        <p:spPr>
          <a:xfrm rot="5400000" flipH="1">
            <a:off x="2336074" y="3948249"/>
            <a:ext cx="605567" cy="313080"/>
          </a:xfrm>
          <a:prstGeom prst="bentUpArrow">
            <a:avLst>
              <a:gd name="adj1" fmla="val 2977"/>
              <a:gd name="adj2" fmla="val 25000"/>
              <a:gd name="adj3" fmla="val 29917"/>
            </a:avLst>
          </a:prstGeom>
          <a:solidFill>
            <a:srgbClr val="B10F87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Стрелка углом вверх 60"/>
          <p:cNvSpPr/>
          <p:nvPr/>
        </p:nvSpPr>
        <p:spPr>
          <a:xfrm rot="5400000" flipH="1">
            <a:off x="4760750" y="3922226"/>
            <a:ext cx="605567" cy="313080"/>
          </a:xfrm>
          <a:prstGeom prst="bentUpArrow">
            <a:avLst>
              <a:gd name="adj1" fmla="val 2977"/>
              <a:gd name="adj2" fmla="val 25000"/>
              <a:gd name="adj3" fmla="val 29917"/>
            </a:avLst>
          </a:prstGeom>
          <a:solidFill>
            <a:srgbClr val="B10F87"/>
          </a:solidFill>
          <a:ln>
            <a:solidFill>
              <a:srgbClr val="B10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68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перемещения обучающихся МОБУ СОШ №66 на 2020-2021 учебный год</a:t>
            </a: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kern="0" dirty="0" smtClean="0">
                <a:solidFill>
                  <a:schemeClr val="accent5">
                    <a:lumMod val="50000"/>
                  </a:schemeClr>
                </a:solidFill>
                <a:cs typeface="Arial"/>
              </a:rPr>
              <a:t/>
            </a:r>
            <a:br>
              <a:rPr lang="ru-RU" b="1" kern="0" dirty="0" smtClean="0">
                <a:solidFill>
                  <a:schemeClr val="accent5">
                    <a:lumMod val="50000"/>
                  </a:schemeClr>
                </a:solidFill>
                <a:cs typeface="Arial"/>
              </a:rPr>
            </a:br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470753"/>
              </p:ext>
            </p:extLst>
          </p:nvPr>
        </p:nvGraphicFramePr>
        <p:xfrm>
          <a:off x="251520" y="1617101"/>
          <a:ext cx="8653984" cy="40441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184"/>
                <a:gridCol w="1584176"/>
                <a:gridCol w="1944216"/>
                <a:gridCol w="1080121"/>
                <a:gridCol w="2389287"/>
              </a:tblGrid>
              <a:tr h="691467">
                <a:tc rowSpan="3"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 технологии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44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Подсобное помещение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Подсобное помещение</a:t>
                      </a: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1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12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Кабинет технологии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43</a:t>
                      </a:r>
                    </a:p>
                    <a:p>
                      <a:endParaRPr lang="ru-RU" sz="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Точка Роста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7" name="Прямоугольник 76"/>
          <p:cNvSpPr/>
          <p:nvPr/>
        </p:nvSpPr>
        <p:spPr>
          <a:xfrm>
            <a:off x="251520" y="1346153"/>
            <a:ext cx="8640960" cy="287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/>
              <a:t>цокольный этаж (старший блок)</a:t>
            </a:r>
            <a:endParaRPr lang="ru-RU" sz="2000" b="1" dirty="0"/>
          </a:p>
        </p:txBody>
      </p:sp>
      <p:sp>
        <p:nvSpPr>
          <p:cNvPr id="113" name="Text Box 24"/>
          <p:cNvSpPr txBox="1">
            <a:spLocks noChangeArrowheads="1"/>
          </p:cNvSpPr>
          <p:nvPr/>
        </p:nvSpPr>
        <p:spPr bwMode="auto">
          <a:xfrm>
            <a:off x="1114022" y="6508426"/>
            <a:ext cx="1772378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перемещения</a:t>
            </a:r>
            <a:endParaRPr lang="ru-RU" altLang="ru-RU" sz="14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Стрелка вправо 113"/>
          <p:cNvSpPr/>
          <p:nvPr/>
        </p:nvSpPr>
        <p:spPr>
          <a:xfrm>
            <a:off x="656930" y="6639454"/>
            <a:ext cx="40957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углом вверх 30"/>
          <p:cNvSpPr/>
          <p:nvPr/>
        </p:nvSpPr>
        <p:spPr>
          <a:xfrm rot="10800000" flipH="1">
            <a:off x="3935174" y="2527889"/>
            <a:ext cx="136423" cy="1114846"/>
          </a:xfrm>
          <a:prstGeom prst="bentUpArrow">
            <a:avLst>
              <a:gd name="adj1" fmla="val 6395"/>
              <a:gd name="adj2" fmla="val 25000"/>
              <a:gd name="adj3" fmla="val 223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трелка углом вверх 31"/>
          <p:cNvSpPr/>
          <p:nvPr/>
        </p:nvSpPr>
        <p:spPr>
          <a:xfrm rot="10800000">
            <a:off x="2783052" y="2784282"/>
            <a:ext cx="206694" cy="234573"/>
          </a:xfrm>
          <a:prstGeom prst="bentUpArrow">
            <a:avLst>
              <a:gd name="adj1" fmla="val 6395"/>
              <a:gd name="adj2" fmla="val 25000"/>
              <a:gd name="adj3" fmla="val 2234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Двойная стрелка влево/вправо 35"/>
          <p:cNvSpPr/>
          <p:nvPr/>
        </p:nvSpPr>
        <p:spPr>
          <a:xfrm>
            <a:off x="1721246" y="2544591"/>
            <a:ext cx="627574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Двойная стрелка влево/вправо 37"/>
          <p:cNvSpPr/>
          <p:nvPr/>
        </p:nvSpPr>
        <p:spPr>
          <a:xfrm rot="5400000">
            <a:off x="3307462" y="4805885"/>
            <a:ext cx="1051275" cy="45720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Двойная стрелка влево/вправо 38"/>
          <p:cNvSpPr/>
          <p:nvPr/>
        </p:nvSpPr>
        <p:spPr>
          <a:xfrm rot="10800000" flipV="1">
            <a:off x="4233062" y="5445224"/>
            <a:ext cx="677874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Двойная стрелка влево/вправо 39"/>
          <p:cNvSpPr/>
          <p:nvPr/>
        </p:nvSpPr>
        <p:spPr>
          <a:xfrm rot="5400000">
            <a:off x="3473815" y="3217647"/>
            <a:ext cx="677874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Двойная стрелка влево/вправо 40"/>
          <p:cNvSpPr/>
          <p:nvPr/>
        </p:nvSpPr>
        <p:spPr>
          <a:xfrm rot="10800000">
            <a:off x="2962843" y="2518814"/>
            <a:ext cx="668078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375783"/>
              </p:ext>
            </p:extLst>
          </p:nvPr>
        </p:nvGraphicFramePr>
        <p:xfrm>
          <a:off x="4182957" y="5120700"/>
          <a:ext cx="1249680" cy="498125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498125">
                <a:tc>
                  <a:txBody>
                    <a:bodyPr/>
                    <a:lstStyle/>
                    <a:p>
                      <a:endParaRPr lang="ru-RU" sz="3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Двойная стрелка влево/вправо 19"/>
          <p:cNvSpPr/>
          <p:nvPr/>
        </p:nvSpPr>
        <p:spPr>
          <a:xfrm rot="10800000" flipV="1">
            <a:off x="4628864" y="5301208"/>
            <a:ext cx="677874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669956"/>
              </p:ext>
            </p:extLst>
          </p:nvPr>
        </p:nvGraphicFramePr>
        <p:xfrm>
          <a:off x="4355975" y="1633514"/>
          <a:ext cx="1070554" cy="871516"/>
        </p:xfrm>
        <a:graphic>
          <a:graphicData uri="http://schemas.openxmlformats.org/drawingml/2006/table">
            <a:tbl>
              <a:tblPr/>
              <a:tblGrid>
                <a:gridCol w="535277"/>
                <a:gridCol w="535277"/>
              </a:tblGrid>
              <a:tr h="8715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Санузел Ж</a:t>
                      </a:r>
                    </a:p>
                    <a:p>
                      <a:endParaRPr lang="ru-RU" dirty="0"/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Санузел М</a:t>
                      </a: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8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Двойная стрелка влево/вправо 20"/>
          <p:cNvSpPr/>
          <p:nvPr/>
        </p:nvSpPr>
        <p:spPr>
          <a:xfrm rot="10800000">
            <a:off x="3178084" y="2770773"/>
            <a:ext cx="452838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Двойная стрелка влево/вправо 22"/>
          <p:cNvSpPr/>
          <p:nvPr/>
        </p:nvSpPr>
        <p:spPr>
          <a:xfrm rot="10800000">
            <a:off x="4802660" y="3533724"/>
            <a:ext cx="777451" cy="45719"/>
          </a:xfrm>
          <a:prstGeom prst="leftRightArrow">
            <a:avLst>
              <a:gd name="adj1" fmla="val 17846"/>
              <a:gd name="adj2" fmla="val 648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270895" y="5641164"/>
            <a:ext cx="1078688" cy="430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 / ВЫХОД № 5</a:t>
            </a:r>
            <a:endParaRPr lang="ru-RU" altLang="ru-RU" sz="11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12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8484</TotalTime>
  <Words>569</Words>
  <Application>Microsoft Office PowerPoint</Application>
  <PresentationFormat>Экран (4:3)</PresentationFormat>
  <Paragraphs>343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Times New Roman</vt:lpstr>
      <vt:lpstr>Тема Office</vt:lpstr>
      <vt:lpstr>  Схема перемещения обучающихся МОБУ СОШ №66 на 2020-2021 учебный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Схема перемещения обучающихся МОБУ СОШ №66 на 2020-2021 учебный год  </vt:lpstr>
      <vt:lpstr>  Схема перемещения обучающихся МОБУ СОШ №66 на 2020-2021 учебный год  </vt:lpstr>
      <vt:lpstr>  Схема перемещения обучающихся МОБУ СОШ №66 на 2020-2021 учебный год  </vt:lpstr>
      <vt:lpstr>  Схема перемещения обучающихся МОБУ СОШ №66 на 2020-2021 учебный год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Чернодубова Лидия Викторовна</dc:creator>
  <cp:lastModifiedBy>Воспитатель</cp:lastModifiedBy>
  <cp:revision>110</cp:revision>
  <cp:lastPrinted>2020-08-18T05:54:37Z</cp:lastPrinted>
  <dcterms:created xsi:type="dcterms:W3CDTF">2018-03-06T09:14:06Z</dcterms:created>
  <dcterms:modified xsi:type="dcterms:W3CDTF">2020-08-18T05:54:43Z</dcterms:modified>
</cp:coreProperties>
</file>