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7" r:id="rId3"/>
    <p:sldId id="256" r:id="rId4"/>
    <p:sldId id="257" r:id="rId5"/>
    <p:sldId id="262" r:id="rId6"/>
    <p:sldId id="258" r:id="rId7"/>
    <p:sldId id="261" r:id="rId8"/>
    <p:sldId id="260" r:id="rId9"/>
    <p:sldId id="263" r:id="rId10"/>
    <p:sldId id="264" r:id="rId11"/>
    <p:sldId id="266" r:id="rId12"/>
    <p:sldId id="273" r:id="rId13"/>
    <p:sldId id="271" r:id="rId14"/>
    <p:sldId id="272" r:id="rId15"/>
    <p:sldId id="274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200"/>
    <a:srgbClr val="338C24"/>
    <a:srgbClr val="FF0066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6" autoAdjust="0"/>
    <p:restoredTop sz="94660"/>
  </p:normalViewPr>
  <p:slideViewPr>
    <p:cSldViewPr>
      <p:cViewPr>
        <p:scale>
          <a:sx n="60" d="100"/>
          <a:sy n="60" d="100"/>
        </p:scale>
        <p:origin x="-205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8A4B-8EB8-4F01-8F1F-B9F776D811B5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916F-8E0E-473C-BAEE-E12BD62DD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86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b="1" i="1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r"/>
            <a:endParaRPr lang="ru-RU" sz="2800" b="1" i="1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r"/>
            <a:endParaRPr lang="ru-RU" sz="2800" b="1" i="1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ctr"/>
            <a:r>
              <a:rPr lang="ru-RU" sz="3600" b="1" i="1" dirty="0" smtClean="0">
                <a:latin typeface="Century Gothic" pitchFamily="34" charset="0"/>
              </a:rPr>
              <a:t>Презентация </a:t>
            </a:r>
            <a:r>
              <a:rPr lang="ru-RU" sz="3600" b="1" i="1" dirty="0" smtClean="0">
                <a:latin typeface="Century Gothic" pitchFamily="34" charset="0"/>
              </a:rPr>
              <a:t>урока по </a:t>
            </a:r>
            <a:r>
              <a:rPr lang="ru-RU" sz="3600" b="1" i="1" dirty="0" smtClean="0">
                <a:latin typeface="Century Gothic" pitchFamily="34" charset="0"/>
              </a:rPr>
              <a:t>английскому языку по теме</a:t>
            </a:r>
            <a:endParaRPr lang="en-US" sz="3600" b="1" i="1" dirty="0" smtClean="0">
              <a:latin typeface="Century Gothic" pitchFamily="34" charset="0"/>
            </a:endParaRPr>
          </a:p>
          <a:p>
            <a:pPr algn="ctr"/>
            <a:r>
              <a:rPr lang="ru-RU" sz="3600" b="1" i="1" dirty="0" smtClean="0">
                <a:latin typeface="Century Gothic" pitchFamily="34" charset="0"/>
              </a:rPr>
              <a:t> «Условные предложения»</a:t>
            </a:r>
          </a:p>
          <a:p>
            <a:pPr algn="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4716016" y="3709629"/>
            <a:ext cx="4032448" cy="150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sz="2400" b="1" dirty="0" smtClean="0"/>
              <a:t>Подготовила: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ru-RU" sz="2400" b="1" dirty="0" err="1" smtClean="0"/>
              <a:t>Воронкевич</a:t>
            </a:r>
            <a:r>
              <a:rPr lang="ru-RU" sz="2400" b="1" dirty="0" smtClean="0"/>
              <a:t> Е.В</a:t>
            </a:r>
            <a:r>
              <a:rPr lang="ru-RU" sz="2400" b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учитель английского языка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МОБУ СОШ № 66  г. Сочи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643998" cy="465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48577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clause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 clause</a:t>
                      </a:r>
                      <a:endParaRPr lang="ru-RU" sz="20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66"/>
                          </a:solidFill>
                        </a:rPr>
                        <a:t>IF+ PAST PERFECT!</a:t>
                      </a:r>
                      <a:endParaRPr lang="ru-RU" sz="32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should/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n-US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+ </a:t>
                      </a:r>
                      <a:r>
                        <a:rPr lang="en-US" sz="2400" b="1" u="sng" baseline="0" dirty="0" smtClean="0">
                          <a:solidFill>
                            <a:schemeClr val="tx1"/>
                          </a:solidFill>
                        </a:rPr>
                        <a:t>V3 !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I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had entered</a:t>
                      </a:r>
                      <a:r>
                        <a:rPr lang="en-US" sz="2400" baseline="0" dirty="0" smtClean="0"/>
                        <a:t> a university (when I was young),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400" b="1" i="0" u="sng" baseline="0" dirty="0" smtClean="0">
                          <a:solidFill>
                            <a:srgbClr val="FF0000"/>
                          </a:solidFill>
                        </a:rPr>
                        <a:t>could have become </a:t>
                      </a:r>
                      <a:r>
                        <a:rPr lang="en-US" sz="2400" b="0" i="0" u="none" baseline="0" dirty="0" smtClean="0">
                          <a:solidFill>
                            <a:schemeClr val="tx1"/>
                          </a:solidFill>
                        </a:rPr>
                        <a:t>a professor now. </a:t>
                      </a:r>
                      <a:endParaRPr lang="ru-RU" sz="24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I 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had known </a:t>
                      </a:r>
                      <a:r>
                        <a:rPr lang="en-US" sz="2400" dirty="0" smtClean="0"/>
                        <a:t>th</a:t>
                      </a:r>
                      <a:r>
                        <a:rPr lang="en-US" sz="2400" baseline="0" dirty="0" smtClean="0"/>
                        <a:t>e truth before,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none" dirty="0" smtClean="0">
                          <a:solidFill>
                            <a:schemeClr val="tx1"/>
                          </a:solidFill>
                        </a:rPr>
                        <a:t>I  </a:t>
                      </a:r>
                      <a:r>
                        <a:rPr lang="en-US" sz="2400" b="1" i="0" u="sng" dirty="0" smtClean="0">
                          <a:solidFill>
                            <a:srgbClr val="FF0000"/>
                          </a:solidFill>
                        </a:rPr>
                        <a:t>would not have helped </a:t>
                      </a:r>
                      <a:r>
                        <a:rPr lang="en-US" sz="2400" b="0" i="0" u="none" dirty="0" smtClean="0">
                          <a:solidFill>
                            <a:schemeClr val="tx1"/>
                          </a:solidFill>
                        </a:rPr>
                        <a:t>that terrible man!</a:t>
                      </a:r>
                      <a:endParaRPr lang="ru-RU" sz="24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he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hadn`t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 broken </a:t>
                      </a:r>
                      <a:r>
                        <a:rPr lang="en-US" sz="2400" b="0" u="none" baseline="0" dirty="0" smtClean="0">
                          <a:solidFill>
                            <a:schemeClr val="tx1"/>
                          </a:solidFill>
                        </a:rPr>
                        <a:t>that window,</a:t>
                      </a:r>
                      <a:endParaRPr lang="ru-RU" sz="2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 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would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n`t have been taken </a:t>
                      </a:r>
                      <a:r>
                        <a:rPr lang="en-US" sz="2400" baseline="0" dirty="0" smtClean="0"/>
                        <a:t>to police station,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wouldn`t have been</a:t>
                      </a:r>
                      <a:r>
                        <a:rPr lang="en-US" sz="2400" baseline="0" dirty="0" smtClean="0"/>
                        <a:t> late for work and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</a:rPr>
                        <a:t>would `t have been </a:t>
                      </a:r>
                      <a:r>
                        <a:rPr lang="en-US" sz="2400" baseline="0" dirty="0" smtClean="0"/>
                        <a:t>fired.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714356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</a:t>
            </a:r>
            <a:r>
              <a:rPr lang="ru-RU" sz="2800" b="1" u="sng" dirty="0" smtClean="0">
                <a:solidFill>
                  <a:srgbClr val="FFFF00"/>
                </a:solidFill>
              </a:rPr>
              <a:t>нереальных 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/>
              <a:t>ситуациях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ПРОШЛОМ</a:t>
            </a:r>
            <a:r>
              <a:rPr lang="ru-RU" sz="2800" dirty="0" smtClean="0"/>
              <a:t>: мы выдумываем вещи, которые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</a:rPr>
              <a:t>не случились на самом деле</a:t>
            </a:r>
            <a:r>
              <a:rPr lang="ru-RU" sz="2800" dirty="0" smtClean="0"/>
              <a:t>.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Повторяем!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58228" cy="5730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4557"/>
                <a:gridCol w="2050285"/>
                <a:gridCol w="2278829"/>
                <a:gridCol w="2164557"/>
              </a:tblGrid>
              <a:tr h="985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Zero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Последовательные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события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истина, правила…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you eat much you put on weight.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85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Будущее.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simple/will (can,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may)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when you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u="sng" baseline="0" dirty="0" smtClean="0">
                          <a:solidFill>
                            <a:srgbClr val="FFFF00"/>
                          </a:solidFill>
                        </a:rPr>
                        <a:t>see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that guy, you </a:t>
                      </a:r>
                      <a:r>
                        <a:rPr lang="en-US" sz="2000" b="1" u="sng" baseline="0" dirty="0" smtClean="0">
                          <a:solidFill>
                            <a:schemeClr val="tx1"/>
                          </a:solidFill>
                        </a:rPr>
                        <a:t>will be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surprised!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Совет, приказание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Present simple/imperative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it is late, go home!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невозможное в будущем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Past/would +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V1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you </a:t>
                      </a:r>
                      <a:r>
                        <a:rPr lang="en-US" sz="2000" b="1" u="sng" dirty="0" smtClean="0">
                          <a:solidFill>
                            <a:srgbClr val="FFFF00"/>
                          </a:solidFill>
                        </a:rPr>
                        <a:t>saw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a ghost you </a:t>
                      </a:r>
                      <a:r>
                        <a:rPr lang="en-US" sz="2000" b="1" u="sng" dirty="0" smtClean="0">
                          <a:solidFill>
                            <a:srgbClr val="FFFF00"/>
                          </a:solidFill>
                        </a:rPr>
                        <a:t>would be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so frightened!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088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невозможное в настоящем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159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2000" b="1" baseline="30000" dirty="0" smtClean="0">
                          <a:solidFill>
                            <a:srgbClr val="FF0000"/>
                          </a:solidFill>
                        </a:rPr>
                        <a:t>rd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conditional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Нереальное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 прошлом; то, что не случилось.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Past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perfect (had+V3)/ would+have+v3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If I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had spoken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 foreign language, I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would have made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 career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(to love) nature you never ( to throw) litter outdoors.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 I (to get up) late  I usually (to have) a headache.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 If you (not to eat) long  you (to get)  weak. 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</a:t>
            </a: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</a:rPr>
              <a:t>to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boil)  ice it (to melt) and (to turn) into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you (to speak) your vocal chords (to vibrate).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a storm (to begin) people (  to shelter) in their homes.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u="sng" dirty="0" smtClean="0">
                <a:solidFill>
                  <a:srgbClr val="FFFF00"/>
                </a:solidFill>
              </a:rPr>
              <a:t>Нулевой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u="sng" dirty="0" smtClean="0">
                <a:solidFill>
                  <a:srgbClr val="FFFF00"/>
                </a:solidFill>
              </a:rPr>
              <a:t>Первый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we </a:t>
            </a:r>
            <a:r>
              <a:rPr lang="en-US" b="1" i="1" dirty="0" smtClean="0">
                <a:solidFill>
                  <a:srgbClr val="FFFF00"/>
                </a:solidFill>
              </a:rPr>
              <a:t>(to walk)</a:t>
            </a:r>
            <a:r>
              <a:rPr lang="en-US" dirty="0" smtClean="0">
                <a:solidFill>
                  <a:srgbClr val="FFFF00"/>
                </a:solidFill>
              </a:rPr>
              <a:t> to the park we </a:t>
            </a:r>
            <a:r>
              <a:rPr lang="en-US" b="1" i="1" dirty="0" smtClean="0">
                <a:solidFill>
                  <a:srgbClr val="FFFF00"/>
                </a:solidFill>
              </a:rPr>
              <a:t>(to feed)</a:t>
            </a:r>
            <a:r>
              <a:rPr lang="en-US" dirty="0" smtClean="0">
                <a:solidFill>
                  <a:srgbClr val="FFFF00"/>
                </a:solidFill>
              </a:rPr>
              <a:t>  some birds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they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disco  they </a:t>
            </a:r>
            <a:r>
              <a:rPr lang="en-US" b="1" i="1" dirty="0" smtClean="0">
                <a:solidFill>
                  <a:srgbClr val="FFFF00"/>
                </a:solidFill>
              </a:rPr>
              <a:t>(to listen)</a:t>
            </a:r>
            <a:r>
              <a:rPr lang="en-US" dirty="0" smtClean="0">
                <a:solidFill>
                  <a:srgbClr val="FFFF00"/>
                </a:solidFill>
              </a:rPr>
              <a:t> to loud music.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theatre I </a:t>
            </a:r>
            <a:r>
              <a:rPr lang="en-US" b="1" i="1" dirty="0" smtClean="0">
                <a:solidFill>
                  <a:srgbClr val="FFFF00"/>
                </a:solidFill>
              </a:rPr>
              <a:t>(to watch)</a:t>
            </a:r>
            <a:r>
              <a:rPr lang="en-US" dirty="0" smtClean="0">
                <a:solidFill>
                  <a:srgbClr val="FFFF00"/>
                </a:solidFill>
              </a:rPr>
              <a:t> an interesting play.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 you </a:t>
            </a:r>
            <a:r>
              <a:rPr lang="en-US" b="1" i="1" dirty="0" smtClean="0">
                <a:solidFill>
                  <a:srgbClr val="FFFF00"/>
                </a:solidFill>
              </a:rPr>
              <a:t>(to study) hard</a:t>
            </a:r>
            <a:r>
              <a:rPr lang="en-US" dirty="0" smtClean="0">
                <a:solidFill>
                  <a:srgbClr val="FFFF00"/>
                </a:solidFill>
              </a:rPr>
              <a:t>  you </a:t>
            </a:r>
            <a:r>
              <a:rPr lang="en-US" b="1" i="1" dirty="0" smtClean="0">
                <a:solidFill>
                  <a:srgbClr val="FFFF00"/>
                </a:solidFill>
              </a:rPr>
              <a:t>(to pass)</a:t>
            </a:r>
            <a:r>
              <a:rPr lang="en-US" dirty="0" smtClean="0">
                <a:solidFill>
                  <a:srgbClr val="FFFF00"/>
                </a:solidFill>
              </a:rPr>
              <a:t> this exam.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 If you </a:t>
            </a:r>
            <a:r>
              <a:rPr lang="en-US" b="1" i="1" dirty="0" smtClean="0">
                <a:solidFill>
                  <a:srgbClr val="FFFF00"/>
                </a:solidFill>
              </a:rPr>
              <a:t>(to wear)</a:t>
            </a:r>
            <a:r>
              <a:rPr lang="en-US" dirty="0" smtClean="0">
                <a:solidFill>
                  <a:srgbClr val="FFFF00"/>
                </a:solidFill>
              </a:rPr>
              <a:t> these trousers you </a:t>
            </a:r>
            <a:r>
              <a:rPr lang="en-US" b="1" i="1" dirty="0" smtClean="0">
                <a:solidFill>
                  <a:srgbClr val="FFFF00"/>
                </a:solidFill>
              </a:rPr>
              <a:t>(to look)</a:t>
            </a:r>
            <a:r>
              <a:rPr lang="en-US" dirty="0" smtClean="0">
                <a:solidFill>
                  <a:srgbClr val="FFFF00"/>
                </a:solidFill>
              </a:rPr>
              <a:t> a bit strange.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you </a:t>
            </a:r>
            <a:r>
              <a:rPr lang="en-US" b="1" i="1" dirty="0" smtClean="0">
                <a:solidFill>
                  <a:srgbClr val="FFFF00"/>
                </a:solidFill>
              </a:rPr>
              <a:t>(to play)</a:t>
            </a:r>
            <a:r>
              <a:rPr lang="en-US" dirty="0" smtClean="0">
                <a:solidFill>
                  <a:srgbClr val="FFFF00"/>
                </a:solidFill>
              </a:rPr>
              <a:t>  this composition your guests </a:t>
            </a:r>
            <a:r>
              <a:rPr lang="en-US" b="1" i="1" dirty="0" smtClean="0">
                <a:solidFill>
                  <a:srgbClr val="FFFF00"/>
                </a:solidFill>
              </a:rPr>
              <a:t>(be pleased).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David </a:t>
            </a:r>
            <a:r>
              <a:rPr lang="en-US" b="1" i="1" dirty="0" smtClean="0">
                <a:solidFill>
                  <a:srgbClr val="FFFF00"/>
                </a:solidFill>
              </a:rPr>
              <a:t>(to forget)</a:t>
            </a:r>
            <a:r>
              <a:rPr lang="en-US" dirty="0" smtClean="0">
                <a:solidFill>
                  <a:srgbClr val="FFFF00"/>
                </a:solidFill>
              </a:rPr>
              <a:t> his umbrella I </a:t>
            </a:r>
            <a:r>
              <a:rPr lang="en-US" b="1" i="1" dirty="0" smtClean="0">
                <a:solidFill>
                  <a:srgbClr val="FFFF00"/>
                </a:solidFill>
              </a:rPr>
              <a:t>(to give)</a:t>
            </a:r>
            <a:r>
              <a:rPr lang="en-US" dirty="0" smtClean="0">
                <a:solidFill>
                  <a:srgbClr val="FFFF00"/>
                </a:solidFill>
              </a:rPr>
              <a:t> him mine.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the sun </a:t>
            </a:r>
            <a:r>
              <a:rPr lang="en-US" b="1" i="1" dirty="0" smtClean="0">
                <a:solidFill>
                  <a:srgbClr val="FFFF00"/>
                </a:solidFill>
              </a:rPr>
              <a:t>(to shine) all day</a:t>
            </a:r>
            <a:r>
              <a:rPr lang="en-US" dirty="0" smtClean="0">
                <a:solidFill>
                  <a:srgbClr val="FFFF00"/>
                </a:solidFill>
              </a:rPr>
              <a:t> we </a:t>
            </a:r>
            <a:r>
              <a:rPr lang="en-US" b="1" i="1" dirty="0" smtClean="0">
                <a:solidFill>
                  <a:srgbClr val="FFFF00"/>
                </a:solidFill>
              </a:rPr>
              <a:t>(to go)</a:t>
            </a:r>
            <a:r>
              <a:rPr lang="en-US" dirty="0" smtClean="0">
                <a:solidFill>
                  <a:srgbClr val="FFFF00"/>
                </a:solidFill>
              </a:rPr>
              <a:t> to the beach.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he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a temperature  he </a:t>
            </a:r>
            <a:r>
              <a:rPr lang="en-US" b="1" i="1" dirty="0" smtClean="0">
                <a:solidFill>
                  <a:srgbClr val="FFFF00"/>
                </a:solidFill>
              </a:rPr>
              <a:t>(to see)</a:t>
            </a:r>
            <a:r>
              <a:rPr lang="en-US" dirty="0" smtClean="0">
                <a:solidFill>
                  <a:srgbClr val="FFFF00"/>
                </a:solidFill>
              </a:rPr>
              <a:t> the doctor.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4292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ru-RU" i="1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to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see) </a:t>
            </a:r>
            <a:r>
              <a:rPr lang="en-US" dirty="0" smtClean="0">
                <a:solidFill>
                  <a:srgbClr val="FFFF00"/>
                </a:solidFill>
              </a:rPr>
              <a:t>Mary,  I would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really glad to meet her. </a:t>
            </a: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Rachael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rich, she </a:t>
            </a:r>
            <a:r>
              <a:rPr lang="en-US" i="1" dirty="0" smtClean="0">
                <a:solidFill>
                  <a:srgbClr val="FFFF00"/>
                </a:solidFill>
              </a:rPr>
              <a:t>(to study) </a:t>
            </a:r>
            <a:r>
              <a:rPr lang="en-US" dirty="0" smtClean="0">
                <a:solidFill>
                  <a:srgbClr val="FFFF00"/>
                </a:solidFill>
              </a:rPr>
              <a:t>at a foreign college.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it </a:t>
            </a:r>
            <a:r>
              <a:rPr lang="en-US" i="1" dirty="0" smtClean="0">
                <a:solidFill>
                  <a:srgbClr val="FFFF00"/>
                </a:solidFill>
              </a:rPr>
              <a:t>(to snow) </a:t>
            </a:r>
            <a:r>
              <a:rPr lang="en-US" dirty="0" smtClean="0">
                <a:solidFill>
                  <a:srgbClr val="FFFF00"/>
                </a:solidFill>
              </a:rPr>
              <a:t>now,  it </a:t>
            </a:r>
            <a:r>
              <a:rPr lang="en-US" i="1" dirty="0" smtClean="0">
                <a:solidFill>
                  <a:srgbClr val="FFFF00"/>
                </a:solidFill>
              </a:rPr>
              <a:t>(to be) </a:t>
            </a:r>
            <a:r>
              <a:rPr lang="en-US" dirty="0" smtClean="0">
                <a:solidFill>
                  <a:srgbClr val="FFFF00"/>
                </a:solidFill>
              </a:rPr>
              <a:t>really difficult to get to the country for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surprised?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somebody </a:t>
            </a:r>
            <a:r>
              <a:rPr lang="en-US" i="1" dirty="0" smtClean="0">
                <a:solidFill>
                  <a:srgbClr val="FFFF00"/>
                </a:solidFill>
              </a:rPr>
              <a:t>(to rob) </a:t>
            </a:r>
            <a:r>
              <a:rPr lang="en-US" dirty="0" smtClean="0">
                <a:solidFill>
                  <a:srgbClr val="FFFF00"/>
                </a:solidFill>
              </a:rPr>
              <a:t>your house, what </a:t>
            </a:r>
            <a:r>
              <a:rPr lang="en-US" i="1" dirty="0" smtClean="0">
                <a:solidFill>
                  <a:srgbClr val="FFFF00"/>
                </a:solidFill>
              </a:rPr>
              <a:t>(to do) </a:t>
            </a:r>
            <a:r>
              <a:rPr lang="en-US" dirty="0" smtClean="0">
                <a:solidFill>
                  <a:srgbClr val="FFFF00"/>
                </a:solidFill>
              </a:rPr>
              <a:t>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ever </a:t>
            </a:r>
            <a:r>
              <a:rPr lang="en-US" i="1" dirty="0" smtClean="0">
                <a:solidFill>
                  <a:srgbClr val="FFFF00"/>
                </a:solidFill>
              </a:rPr>
              <a:t>(to get) </a:t>
            </a:r>
            <a:r>
              <a:rPr lang="en-US" dirty="0" smtClean="0">
                <a:solidFill>
                  <a:srgbClr val="FFFF00"/>
                </a:solidFill>
              </a:rPr>
              <a:t>married, I </a:t>
            </a:r>
            <a:r>
              <a:rPr lang="en-US" i="1" dirty="0" smtClean="0">
                <a:solidFill>
                  <a:srgbClr val="FFFF00"/>
                </a:solidFill>
              </a:rPr>
              <a:t>(to do) </a:t>
            </a:r>
            <a:r>
              <a:rPr lang="en-US" dirty="0" smtClean="0">
                <a:solidFill>
                  <a:srgbClr val="FFFF00"/>
                </a:solidFill>
              </a:rPr>
              <a:t>it only of love.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I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enough money, I </a:t>
            </a:r>
            <a:r>
              <a:rPr lang="en-US" b="1" i="1" dirty="0" smtClean="0">
                <a:solidFill>
                  <a:srgbClr val="FFFF00"/>
                </a:solidFill>
              </a:rPr>
              <a:t>(buy)  </a:t>
            </a:r>
            <a:r>
              <a:rPr lang="en-US" dirty="0" smtClean="0">
                <a:solidFill>
                  <a:srgbClr val="FFFF00"/>
                </a:solidFill>
              </a:rPr>
              <a:t>a country cottage.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Второй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49831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he </a:t>
            </a:r>
            <a:r>
              <a:rPr lang="ru-RU" b="1" dirty="0" smtClean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to study) </a:t>
            </a:r>
            <a:r>
              <a:rPr lang="en-US" dirty="0" smtClean="0">
                <a:solidFill>
                  <a:srgbClr val="FFFF00"/>
                </a:solidFill>
              </a:rPr>
              <a:t>harder, he </a:t>
            </a:r>
            <a:r>
              <a:rPr lang="en-US" b="1" i="1" dirty="0" smtClean="0">
                <a:solidFill>
                  <a:srgbClr val="FFFF00"/>
                </a:solidFill>
              </a:rPr>
              <a:t>(to pass) </a:t>
            </a:r>
            <a:r>
              <a:rPr lang="en-US" dirty="0" smtClean="0">
                <a:solidFill>
                  <a:srgbClr val="FFFF00"/>
                </a:solidFill>
              </a:rPr>
              <a:t>his test  better then.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we </a:t>
            </a:r>
            <a:r>
              <a:rPr lang="en-US" b="1" dirty="0" smtClean="0">
                <a:solidFill>
                  <a:srgbClr val="FFFF00"/>
                </a:solidFill>
              </a:rPr>
              <a:t>(to begin) the work earlier</a:t>
            </a:r>
            <a:r>
              <a:rPr lang="en-US" dirty="0" smtClean="0">
                <a:solidFill>
                  <a:srgbClr val="FFFF00"/>
                </a:solidFill>
              </a:rPr>
              <a:t>, we </a:t>
            </a:r>
            <a:r>
              <a:rPr lang="en-US" b="1" i="1" dirty="0" smtClean="0">
                <a:solidFill>
                  <a:srgbClr val="FFFF00"/>
                </a:solidFill>
              </a:rPr>
              <a:t>(to have)</a:t>
            </a:r>
            <a:r>
              <a:rPr lang="en-US" dirty="0" smtClean="0">
                <a:solidFill>
                  <a:srgbClr val="FFFF00"/>
                </a:solidFill>
              </a:rPr>
              <a:t> more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Lena </a:t>
            </a:r>
            <a:r>
              <a:rPr lang="en-US" b="1" dirty="0" smtClean="0">
                <a:solidFill>
                  <a:srgbClr val="FFFF00"/>
                </a:solidFill>
              </a:rPr>
              <a:t>(to buy) </a:t>
            </a:r>
            <a:r>
              <a:rPr lang="en-US" dirty="0" smtClean="0">
                <a:solidFill>
                  <a:srgbClr val="FFFF00"/>
                </a:solidFill>
              </a:rPr>
              <a:t>the milk if she </a:t>
            </a:r>
            <a:r>
              <a:rPr lang="en-US" b="1" i="1" dirty="0" smtClean="0">
                <a:solidFill>
                  <a:srgbClr val="FFFF00"/>
                </a:solidFill>
              </a:rPr>
              <a:t>(forget) about it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(not to get) into that accident if Jim (not to drive ) so fast.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dogs(to get out) if the door </a:t>
            </a:r>
            <a:r>
              <a:rPr lang="en-US" b="1" dirty="0" smtClean="0">
                <a:solidFill>
                  <a:srgbClr val="FFFF00"/>
                </a:solidFill>
              </a:rPr>
              <a:t>(to be) locked.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If Jenny  </a:t>
            </a:r>
            <a:r>
              <a:rPr lang="en-US" b="1" i="1" dirty="0" smtClean="0">
                <a:solidFill>
                  <a:srgbClr val="FFFF00"/>
                </a:solidFill>
              </a:rPr>
              <a:t>(to ask)</a:t>
            </a:r>
            <a:r>
              <a:rPr lang="en-US" dirty="0" smtClean="0">
                <a:solidFill>
                  <a:srgbClr val="FFFF00"/>
                </a:solidFill>
              </a:rPr>
              <a:t> me about the matter  I (to answer) all her questions.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b="1" i="1" dirty="0" smtClean="0">
                <a:solidFill>
                  <a:srgbClr val="FFFF00"/>
                </a:solidFill>
              </a:rPr>
              <a:t>(to call)</a:t>
            </a:r>
            <a:r>
              <a:rPr lang="en-US" dirty="0" smtClean="0">
                <a:solidFill>
                  <a:srgbClr val="FFFF00"/>
                </a:solidFill>
              </a:rPr>
              <a:t> the police if I </a:t>
            </a:r>
            <a:r>
              <a:rPr lang="en-US" b="1" dirty="0" smtClean="0">
                <a:solidFill>
                  <a:srgbClr val="FFFF00"/>
                </a:solidFill>
              </a:rPr>
              <a:t>(to see) those  robbers again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86834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Третий тип условных. Раскройте скобки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endParaRPr lang="ru-RU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Определите тип условного предложения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If I were you I would tell him about their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plan.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he had come yesterday we would have met him.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this story were not interesting I wouldn`t read it!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we had come a minute later, we would not have seen  the matter.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it rains hard  for a long time water runs along the streets.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If I have some free time I will call on you.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142984"/>
            <a:ext cx="8229600" cy="2928949"/>
          </a:xfrm>
        </p:spPr>
        <p:txBody>
          <a:bodyPr>
            <a:normAutofit/>
          </a:bodyPr>
          <a:lstStyle/>
          <a:p>
            <a:r>
              <a:rPr lang="en-US" sz="6600" b="1" i="1" u="sng" dirty="0" smtClean="0">
                <a:latin typeface="Baskerville Old Face" pitchFamily="18" charset="0"/>
              </a:rPr>
              <a:t>Conditional sentences</a:t>
            </a:r>
            <a:endParaRPr lang="ru-RU" sz="66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Zero conditional</a:t>
            </a:r>
            <a:endParaRPr lang="ru-RU" sz="4800" b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1214422"/>
            <a:ext cx="5072098" cy="99695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Одно событие следует за другим</a:t>
            </a:r>
            <a:r>
              <a:rPr lang="en-US" dirty="0" smtClean="0"/>
              <a:t>- </a:t>
            </a:r>
            <a:r>
              <a:rPr lang="ru-RU" dirty="0" smtClean="0"/>
              <a:t>чем-то всегда истинным		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500034" y="2357430"/>
          <a:ext cx="8072494" cy="421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3500462"/>
              </a:tblGrid>
              <a:tr h="86582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freeze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dirty="0" smtClean="0"/>
                        <a:t>water,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turns</a:t>
                      </a:r>
                      <a:r>
                        <a:rPr lang="en-US" sz="2800" dirty="0" smtClean="0"/>
                        <a:t> into ice.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speak</a:t>
                      </a:r>
                      <a:r>
                        <a:rPr lang="en-US" sz="2800" dirty="0" smtClean="0"/>
                        <a:t> English well,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have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/>
                        <a:t> chance to get a well-paid job.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ru-RU" sz="280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15074" y="1571612"/>
            <a:ext cx="1785950" cy="639762"/>
          </a:xfrm>
        </p:spPr>
        <p:txBody>
          <a:bodyPr/>
          <a:lstStyle/>
          <a:p>
            <a:r>
              <a:rPr lang="en-US" dirty="0" smtClean="0"/>
              <a:t>if = when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2202113"/>
          <a:ext cx="8229600" cy="465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clause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 clause</a:t>
                      </a:r>
                      <a:endParaRPr lang="ru-RU" sz="24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66"/>
                          </a:solidFill>
                        </a:rPr>
                        <a:t>WILL/WON`T</a:t>
                      </a:r>
                      <a:r>
                        <a:rPr lang="en-US" sz="2400" baseline="0" dirty="0" smtClean="0">
                          <a:solidFill>
                            <a:srgbClr val="FF0066"/>
                          </a:solidFill>
                        </a:rPr>
                        <a:t> + INFINITIVE WITHOUT       TO</a:t>
                      </a:r>
                      <a:endParaRPr lang="ru-RU" sz="24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 you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don`t change </a:t>
                      </a:r>
                      <a:r>
                        <a:rPr lang="en-US" sz="2400" dirty="0" smtClean="0"/>
                        <a:t>your life stile,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will have </a:t>
                      </a:r>
                      <a:r>
                        <a:rPr lang="en-US" sz="2400" dirty="0" smtClean="0"/>
                        <a:t>heart attack. 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the rain stops,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 match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will begin</a:t>
                      </a:r>
                      <a:r>
                        <a:rPr lang="en-US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Alice is late,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won`t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 wait </a:t>
                      </a:r>
                      <a:r>
                        <a:rPr lang="en-US" sz="2400" baseline="0" dirty="0" smtClean="0"/>
                        <a:t>for her long.</a:t>
                      </a:r>
                      <a:endParaRPr lang="ru-RU" sz="24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Возможны</a:t>
                      </a:r>
                      <a:r>
                        <a:rPr lang="ru-RU" sz="2400" i="1" baseline="0" dirty="0" smtClean="0"/>
                        <a:t> и другие варианты: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(с</a:t>
                      </a:r>
                      <a:r>
                        <a:rPr lang="ru-RU" sz="2400" i="1" baseline="0" dirty="0" smtClean="0"/>
                        <a:t> другими </a:t>
                      </a:r>
                      <a:r>
                        <a:rPr lang="ru-RU" sz="2400" i="1" dirty="0" smtClean="0"/>
                        <a:t>модальными</a:t>
                      </a:r>
                      <a:r>
                        <a:rPr lang="ru-RU" sz="2400" i="1" baseline="0" dirty="0" smtClean="0"/>
                        <a:t> </a:t>
                      </a:r>
                      <a:r>
                        <a:rPr lang="ru-RU" sz="2400" i="1" dirty="0" smtClean="0"/>
                        <a:t>глаголами)</a:t>
                      </a:r>
                      <a:endParaRPr lang="ru-RU" sz="2400" i="1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</a:t>
                      </a:r>
                      <a:r>
                        <a:rPr lang="en-US" sz="2400" baseline="0" dirty="0" smtClean="0"/>
                        <a:t> you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2400" baseline="0" dirty="0" smtClean="0"/>
                        <a:t> time,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sz="2400" dirty="0" smtClean="0"/>
                        <a:t> walk home today.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 </a:t>
            </a:r>
            <a:r>
              <a:rPr lang="ru-RU" sz="2400" dirty="0" smtClean="0"/>
              <a:t>Используем, когда говорим о возможных событиях в </a:t>
            </a:r>
            <a:r>
              <a:rPr lang="ru-RU" sz="2400" b="1" u="sng" dirty="0" smtClean="0">
                <a:solidFill>
                  <a:srgbClr val="FF0000"/>
                </a:solidFill>
              </a:rPr>
              <a:t>БУДУЩЕМ</a:t>
            </a:r>
            <a:r>
              <a:rPr lang="ru-RU" sz="2400" dirty="0" smtClean="0"/>
              <a:t>, которые </a:t>
            </a:r>
            <a:r>
              <a:rPr lang="ru-RU" sz="2400" b="1" u="sng" dirty="0" smtClean="0">
                <a:solidFill>
                  <a:srgbClr val="FFFF00"/>
                </a:solidFill>
              </a:rPr>
              <a:t>зависят  от других будущих событий</a:t>
            </a:r>
            <a:r>
              <a:rPr lang="ru-RU" sz="2400" b="1" dirty="0" smtClean="0">
                <a:solidFill>
                  <a:srgbClr val="FFFF00"/>
                </a:solidFill>
              </a:rPr>
              <a:t>: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2202113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If clause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Main clause</a:t>
                      </a:r>
                      <a:endParaRPr lang="ru-RU" sz="36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ru-RU" sz="3600" i="1" dirty="0" smtClean="0"/>
                        <a:t>Возможны</a:t>
                      </a:r>
                      <a:r>
                        <a:rPr lang="ru-RU" sz="3600" i="1" baseline="0" dirty="0" smtClean="0"/>
                        <a:t> и другие варианты:</a:t>
                      </a:r>
                      <a:endParaRPr lang="ru-RU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i="1" dirty="0" smtClean="0"/>
                        <a:t>(с</a:t>
                      </a:r>
                      <a:r>
                        <a:rPr lang="ru-RU" sz="3600" i="1" baseline="0" dirty="0" smtClean="0"/>
                        <a:t> другими </a:t>
                      </a:r>
                      <a:r>
                        <a:rPr lang="ru-RU" sz="3600" i="1" dirty="0" smtClean="0"/>
                        <a:t>модальными</a:t>
                      </a:r>
                      <a:r>
                        <a:rPr lang="ru-RU" sz="3600" i="1" baseline="0" dirty="0" smtClean="0"/>
                        <a:t> </a:t>
                      </a:r>
                      <a:r>
                        <a:rPr lang="ru-RU" sz="3600" i="1" dirty="0" smtClean="0"/>
                        <a:t>глаголами)</a:t>
                      </a:r>
                      <a:endParaRPr lang="ru-RU" sz="3600" i="1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If</a:t>
                      </a:r>
                      <a:r>
                        <a:rPr lang="en-US" sz="3600" baseline="0" dirty="0" smtClean="0"/>
                        <a:t> you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3600" baseline="0" dirty="0" smtClean="0"/>
                        <a:t> time,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We 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sz="3600" dirty="0" smtClean="0"/>
                        <a:t> walk home today.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 </a:t>
            </a:r>
            <a:r>
              <a:rPr lang="ru-RU" sz="2400" dirty="0" smtClean="0"/>
              <a:t>Используем, когда говорим о возможных событиях в </a:t>
            </a:r>
            <a:r>
              <a:rPr lang="ru-RU" sz="2400" b="1" u="sng" dirty="0" smtClean="0">
                <a:solidFill>
                  <a:srgbClr val="FF0000"/>
                </a:solidFill>
              </a:rPr>
              <a:t>БУДУЩЕМ</a:t>
            </a:r>
            <a:r>
              <a:rPr lang="ru-RU" sz="2400" dirty="0" smtClean="0"/>
              <a:t>, которые </a:t>
            </a:r>
            <a:r>
              <a:rPr lang="ru-RU" sz="2400" b="1" u="sng" dirty="0" smtClean="0">
                <a:solidFill>
                  <a:srgbClr val="FFFF00"/>
                </a:solidFill>
              </a:rPr>
              <a:t>зависят  от других будущих событий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14282" y="2498225"/>
          <a:ext cx="8643998" cy="361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FF0066"/>
                          </a:solidFill>
                        </a:rPr>
                        <a:t>IMPERATIVE</a:t>
                      </a:r>
                      <a:endParaRPr lang="ru-RU" sz="2800" dirty="0" smtClean="0">
                        <a:solidFill>
                          <a:srgbClr val="FF0066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FF0066"/>
                          </a:solidFill>
                        </a:rPr>
                        <a:t>ПОВЕЛИТЕЛЬНОЕ</a:t>
                      </a:r>
                      <a:r>
                        <a:rPr lang="ru-RU" sz="2400" baseline="0" dirty="0" smtClean="0">
                          <a:solidFill>
                            <a:srgbClr val="FF0066"/>
                          </a:solidFill>
                        </a:rPr>
                        <a:t> НАКЛОНЕНИЕ</a:t>
                      </a: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you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2800" baseline="0" dirty="0" smtClean="0"/>
                        <a:t> problems,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sz="2800" dirty="0" smtClean="0"/>
                        <a:t> me at once. (imperative)</a:t>
                      </a:r>
                      <a:endParaRPr lang="ru-RU" sz="28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sz="2800" dirty="0" smtClean="0"/>
                        <a:t> late for the last train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take</a:t>
                      </a:r>
                      <a:r>
                        <a:rPr lang="en-US" sz="2800" dirty="0" smtClean="0"/>
                        <a:t> a taxi!</a:t>
                      </a:r>
                      <a:endParaRPr lang="ru-RU" sz="2800" dirty="0"/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feel</a:t>
                      </a:r>
                      <a:r>
                        <a:rPr lang="en-US" sz="2800" dirty="0" smtClean="0"/>
                        <a:t> unwell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u="sng" dirty="0" smtClean="0">
                          <a:solidFill>
                            <a:srgbClr val="FF0000"/>
                          </a:solidFill>
                        </a:rPr>
                        <a:t>go</a:t>
                      </a:r>
                      <a:r>
                        <a:rPr lang="en-US" sz="2800" baseline="0" dirty="0" smtClean="0"/>
                        <a:t> to bed!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1357298"/>
            <a:ext cx="8715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r>
              <a:rPr lang="ru-RU" sz="2800" dirty="0" smtClean="0"/>
              <a:t> Также используется, когда мы хотим дать </a:t>
            </a:r>
            <a:r>
              <a:rPr lang="ru-RU" sz="2800" b="1" u="sng" dirty="0" smtClean="0">
                <a:solidFill>
                  <a:srgbClr val="FFFF00"/>
                </a:solidFill>
              </a:rPr>
              <a:t>совет, приказание  выдвинуть предложение:</a:t>
            </a:r>
            <a:endParaRPr lang="ru-RU" sz="28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unless</a:t>
            </a:r>
            <a:r>
              <a:rPr lang="en-US" dirty="0" smtClean="0">
                <a:solidFill>
                  <a:srgbClr val="7030A0"/>
                </a:solidFill>
              </a:rPr>
              <a:t>  -1 </a:t>
            </a:r>
            <a:r>
              <a:rPr lang="ru-RU" dirty="0" smtClean="0">
                <a:solidFill>
                  <a:srgbClr val="7030A0"/>
                </a:solidFill>
              </a:rPr>
              <a:t> если не; пока не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-2</a:t>
            </a:r>
            <a:r>
              <a:rPr lang="ru-RU" dirty="0" smtClean="0">
                <a:solidFill>
                  <a:srgbClr val="7030A0"/>
                </a:solidFill>
              </a:rPr>
              <a:t> кроме, исключая, за исключением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в </a:t>
            </a:r>
            <a:r>
              <a:rPr lang="en-US" dirty="0" smtClean="0"/>
              <a:t>Zero </a:t>
            </a:r>
            <a:r>
              <a:rPr lang="ru-RU" dirty="0" smtClean="0"/>
              <a:t>и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conditional</a:t>
            </a:r>
            <a:r>
              <a:rPr lang="ru-RU" dirty="0"/>
              <a:t> </a:t>
            </a:r>
            <a:r>
              <a:rPr lang="ru-RU" dirty="0" smtClean="0"/>
              <a:t>используется </a:t>
            </a:r>
            <a:r>
              <a:rPr lang="en-US" b="1" dirty="0" smtClean="0">
                <a:solidFill>
                  <a:srgbClr val="FF0000"/>
                </a:solidFill>
              </a:rPr>
              <a:t>Unless + present simple </a:t>
            </a:r>
            <a:r>
              <a:rPr lang="ru-RU" dirty="0" smtClean="0"/>
              <a:t>когда мы говорим о событиях, которые могут случиться, </a:t>
            </a:r>
            <a:r>
              <a:rPr lang="ru-RU" u="sng" dirty="0" smtClean="0">
                <a:solidFill>
                  <a:srgbClr val="FFFF00"/>
                </a:solidFill>
              </a:rPr>
              <a:t>если только кто-то этому не помешает.</a:t>
            </a:r>
          </a:p>
          <a:p>
            <a:endParaRPr lang="ru-RU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857628"/>
          <a:ext cx="7715304" cy="255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FF0066"/>
                          </a:solidFill>
                        </a:rPr>
                        <a:t>Main clause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Unless+ present simple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She always comes to work,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338C24"/>
                          </a:solidFill>
                        </a:rPr>
                        <a:t>unless</a:t>
                      </a:r>
                      <a:r>
                        <a:rPr lang="en-US" sz="2800" dirty="0" smtClean="0"/>
                        <a:t> she is seriously ill.</a:t>
                      </a:r>
                      <a:endParaRPr lang="ru-RU" sz="28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are always  ready to help,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unless</a:t>
                      </a:r>
                      <a:r>
                        <a:rPr lang="en-US" sz="2800" baseline="0" dirty="0" smtClean="0"/>
                        <a:t>  it is not too late.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643998" cy="404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643470"/>
              </a:tblGrid>
              <a:tr h="5802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/>
                </a:tc>
              </a:tr>
              <a:tr h="105811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PAST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(редко)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infinitive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without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I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sz="2800" baseline="0" dirty="0" smtClean="0"/>
                        <a:t> a gold fish,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would live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 in a beautiful aquarium.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you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were not</a:t>
                      </a:r>
                      <a:r>
                        <a:rPr lang="en-US" sz="2800" u="sng" dirty="0" smtClean="0"/>
                        <a:t> </a:t>
                      </a:r>
                      <a:r>
                        <a:rPr lang="en-US" sz="2800" dirty="0" smtClean="0"/>
                        <a:t>late for the last train,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</a:rPr>
                        <a:t>you </a:t>
                      </a:r>
                      <a:r>
                        <a:rPr lang="en-US" sz="2800" b="1" i="0" u="sng" dirty="0" smtClean="0">
                          <a:solidFill>
                            <a:srgbClr val="FF0000"/>
                          </a:solidFill>
                        </a:rPr>
                        <a:t>could  get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home without troubles.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</a:t>
                      </a:r>
                      <a:r>
                        <a:rPr lang="ru-RU" sz="2800" dirty="0" smtClean="0"/>
                        <a:t> </a:t>
                      </a:r>
                      <a:r>
                        <a:rPr lang="en-US" sz="2800" dirty="0" smtClean="0"/>
                        <a:t>he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failed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the exam,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</a:t>
                      </a:r>
                      <a:r>
                        <a:rPr lang="en-US" sz="2800" baseline="0" dirty="0" smtClean="0"/>
                        <a:t> all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would be </a:t>
                      </a:r>
                      <a:r>
                        <a:rPr lang="en-US" sz="2800" baseline="0" dirty="0" smtClean="0"/>
                        <a:t>so surprised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1071547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</a:t>
            </a:r>
            <a:r>
              <a:rPr lang="ru-RU" sz="2800" dirty="0" smtClean="0">
                <a:solidFill>
                  <a:srgbClr val="0070C0"/>
                </a:solidFill>
              </a:rPr>
              <a:t>выдуманных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нереальных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FF00"/>
                </a:solidFill>
              </a:rPr>
              <a:t>маловероятных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событиях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БУДУЩЕМ</a:t>
            </a:r>
            <a:r>
              <a:rPr lang="ru-RU" sz="2800" dirty="0" smtClean="0"/>
              <a:t>: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   </a:t>
            </a:r>
            <a:r>
              <a:rPr lang="en-US" dirty="0"/>
              <a:t>C</a:t>
            </a:r>
            <a:r>
              <a:rPr lang="en-US" dirty="0" smtClean="0"/>
              <a:t>onditional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572560" cy="389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929222"/>
              </a:tblGrid>
              <a:tr h="76184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clause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 clause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5267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66"/>
                          </a:solidFill>
                        </a:rPr>
                        <a:t>IF+ PAST</a:t>
                      </a:r>
                      <a:endParaRPr lang="ru-RU" sz="2800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B050"/>
                          </a:solidFill>
                        </a:rPr>
                        <a:t>Would/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should</a:t>
                      </a:r>
                      <a:r>
                        <a:rPr lang="ru-RU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(редко)</a:t>
                      </a:r>
                      <a:r>
                        <a:rPr lang="en-US" sz="28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could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/might +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infinitive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without 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ru-RU" sz="24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803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</a:t>
                      </a:r>
                      <a:r>
                        <a:rPr lang="en-US" sz="2800" baseline="0" dirty="0" smtClean="0"/>
                        <a:t> I </a:t>
                      </a:r>
                      <a:r>
                        <a:rPr lang="en-US" sz="2800" b="1" u="sng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sz="2800" baseline="0" dirty="0" smtClean="0"/>
                        <a:t> not overweight,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en-US" sz="2800" b="1" i="0" u="sng" baseline="0" dirty="0" smtClean="0">
                          <a:solidFill>
                            <a:srgbClr val="FF0000"/>
                          </a:solidFill>
                        </a:rPr>
                        <a:t>would not be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 ion a diet now.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40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If we </a:t>
                      </a:r>
                      <a:r>
                        <a:rPr lang="en-US" sz="2800" b="1" u="sng" dirty="0" smtClean="0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en-US" sz="2800" dirty="0" smtClean="0"/>
                        <a:t> a villa in </a:t>
                      </a:r>
                      <a:r>
                        <a:rPr lang="en-US" sz="2800" dirty="0" err="1" smtClean="0"/>
                        <a:t>Caribbian</a:t>
                      </a:r>
                      <a:r>
                        <a:rPr lang="en-US" sz="2800" dirty="0" smtClean="0"/>
                        <a:t>,</a:t>
                      </a:r>
                      <a:endParaRPr lang="ru-RU" sz="28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</a:rPr>
                        <a:t>we </a:t>
                      </a:r>
                      <a:r>
                        <a:rPr lang="en-US" sz="2800" b="1" i="0" u="sng" dirty="0" smtClean="0">
                          <a:solidFill>
                            <a:srgbClr val="FF0000"/>
                          </a:solidFill>
                        </a:rPr>
                        <a:t>would spend </a:t>
                      </a:r>
                      <a:r>
                        <a:rPr lang="en-US" sz="2800" b="0" i="0" u="none" baseline="0" dirty="0" smtClean="0">
                          <a:solidFill>
                            <a:schemeClr val="tx1"/>
                          </a:solidFill>
                        </a:rPr>
                        <a:t>our holidays there.</a:t>
                      </a:r>
                      <a:endParaRPr lang="ru-RU" sz="28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1071547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</a:t>
            </a:r>
            <a:r>
              <a:rPr lang="ru-RU" sz="2800" dirty="0" smtClean="0"/>
              <a:t> используется, когда мы </a:t>
            </a:r>
            <a:r>
              <a:rPr lang="ru-RU" sz="2800" dirty="0"/>
              <a:t> </a:t>
            </a:r>
            <a:r>
              <a:rPr lang="ru-RU" sz="2800" dirty="0" smtClean="0"/>
              <a:t>говорим о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нереальных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FF00"/>
                </a:solidFill>
              </a:rPr>
              <a:t>невозможных 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событиях </a:t>
            </a:r>
            <a:r>
              <a:rPr lang="ru-RU" sz="2800" b="1" u="sng" dirty="0" smtClean="0">
                <a:solidFill>
                  <a:srgbClr val="FF0000"/>
                </a:solidFill>
              </a:rPr>
              <a:t>В настоящем</a:t>
            </a:r>
            <a:r>
              <a:rPr lang="ru-RU" sz="2800" dirty="0" smtClean="0"/>
              <a:t>:</a:t>
            </a:r>
            <a:endParaRPr lang="ru-RU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1299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Conditional sentences</vt:lpstr>
      <vt:lpstr>Zero conditional</vt:lpstr>
      <vt:lpstr>1st   Conditional</vt:lpstr>
      <vt:lpstr>1st   Conditional</vt:lpstr>
      <vt:lpstr>1st   Conditional</vt:lpstr>
      <vt:lpstr>unless  -1  если не; пока не -2 кроме, исключая, за исключением</vt:lpstr>
      <vt:lpstr>2nd   Conditional</vt:lpstr>
      <vt:lpstr>2nd   Conditional</vt:lpstr>
      <vt:lpstr>3rd  Conditional</vt:lpstr>
      <vt:lpstr>Повторяем!</vt:lpstr>
      <vt:lpstr>Нулевой тип условных. Раскройте скобки </vt:lpstr>
      <vt:lpstr>Первый тип условных. Раскройте скобки </vt:lpstr>
      <vt:lpstr>Второй тип условных. Раскройте скобки </vt:lpstr>
      <vt:lpstr>Третий тип условных. Раскройте скобки </vt:lpstr>
      <vt:lpstr>Определите тип условного предложения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conditional</dc:title>
  <dc:creator>Valued Acer Customer</dc:creator>
  <cp:lastModifiedBy>Пользователь</cp:lastModifiedBy>
  <cp:revision>19</cp:revision>
  <dcterms:created xsi:type="dcterms:W3CDTF">2010-07-19T09:00:00Z</dcterms:created>
  <dcterms:modified xsi:type="dcterms:W3CDTF">2020-02-10T07:56:26Z</dcterms:modified>
</cp:coreProperties>
</file>